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p:scale>
          <a:sx n="103" d="100"/>
          <a:sy n="103" d="100"/>
        </p:scale>
        <p:origin x="-187" y="5"/>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Sheet1!$B$1</c:f>
              <c:strCache>
                <c:ptCount val="1"/>
                <c:pt idx="0">
                  <c:v>East</c:v>
                </c:pt>
              </c:strCache>
            </c:strRef>
          </c:tx>
          <c:invertIfNegative val="0"/>
          <c:dLbls>
            <c:numFmt formatCode="General" sourceLinked="0"/>
            <c:showLegendKey val="0"/>
            <c:showVal val="1"/>
            <c:showCatName val="0"/>
            <c:showSerName val="0"/>
            <c:showPercent val="0"/>
            <c:showBubbleSize val="0"/>
            <c:showLeaderLines val="0"/>
          </c:dLbls>
          <c:cat>
            <c:strRef>
              <c:f>Sheet1!$A$2:$A$5</c:f>
              <c:strCache>
                <c:ptCount val="4"/>
                <c:pt idx="0">
                  <c:v>1st Qtr</c:v>
                </c:pt>
                <c:pt idx="1">
                  <c:v>2nd Qtr</c:v>
                </c:pt>
                <c:pt idx="2">
                  <c:v>3rd Qtr</c:v>
                </c:pt>
                <c:pt idx="3">
                  <c:v>4th Qtr</c:v>
                </c:pt>
              </c:strCache>
            </c:strRef>
          </c:cat>
          <c:val>
            <c:numRef>
              <c:f>Sheet1!$B$2:$B$5</c:f>
              <c:numCache>
                <c:formatCode>General</c:formatCode>
                <c:ptCount val="4"/>
                <c:pt idx="0">
                  <c:v>20.399999999999999</c:v>
                </c:pt>
                <c:pt idx="1">
                  <c:v>27.4</c:v>
                </c:pt>
                <c:pt idx="2">
                  <c:v>90</c:v>
                </c:pt>
                <c:pt idx="3">
                  <c:v>20.399999999999999</c:v>
                </c:pt>
              </c:numCache>
            </c:numRef>
          </c:val>
        </c:ser>
        <c:ser>
          <c:idx val="1"/>
          <c:order val="1"/>
          <c:tx>
            <c:strRef>
              <c:f>Sheet1!$C$1</c:f>
              <c:strCache>
                <c:ptCount val="1"/>
                <c:pt idx="0">
                  <c:v>West</c:v>
                </c:pt>
              </c:strCache>
            </c:strRef>
          </c:tx>
          <c:invertIfNegative val="0"/>
          <c:dLbls>
            <c:numFmt formatCode="General" sourceLinked="0"/>
            <c:showLegendKey val="0"/>
            <c:showVal val="1"/>
            <c:showCatName val="0"/>
            <c:showSerName val="0"/>
            <c:showPercent val="0"/>
            <c:showBubbleSize val="0"/>
            <c:showLeaderLines val="0"/>
          </c:dLbls>
          <c:cat>
            <c:strRef>
              <c:f>Sheet1!$A$2:$A$5</c:f>
              <c:strCache>
                <c:ptCount val="4"/>
                <c:pt idx="0">
                  <c:v>1st Qtr</c:v>
                </c:pt>
                <c:pt idx="1">
                  <c:v>2nd Qtr</c:v>
                </c:pt>
                <c:pt idx="2">
                  <c:v>3rd Qtr</c:v>
                </c:pt>
                <c:pt idx="3">
                  <c:v>4th Qtr</c:v>
                </c:pt>
              </c:strCache>
            </c:strRef>
          </c:cat>
          <c:val>
            <c:numRef>
              <c:f>Sheet1!$C$2:$C$5</c:f>
              <c:numCache>
                <c:formatCode>General</c:formatCode>
                <c:ptCount val="4"/>
                <c:pt idx="0">
                  <c:v>30.6</c:v>
                </c:pt>
                <c:pt idx="1">
                  <c:v>38.6</c:v>
                </c:pt>
                <c:pt idx="2">
                  <c:v>34.6</c:v>
                </c:pt>
                <c:pt idx="3">
                  <c:v>31.6</c:v>
                </c:pt>
              </c:numCache>
            </c:numRef>
          </c:val>
        </c:ser>
        <c:ser>
          <c:idx val="2"/>
          <c:order val="2"/>
          <c:tx>
            <c:strRef>
              <c:f>Sheet1!$D$1</c:f>
              <c:strCache>
                <c:ptCount val="1"/>
                <c:pt idx="0">
                  <c:v>North</c:v>
                </c:pt>
              </c:strCache>
            </c:strRef>
          </c:tx>
          <c:invertIfNegative val="0"/>
          <c:dLbls>
            <c:numFmt formatCode="General" sourceLinked="0"/>
            <c:showLegendKey val="0"/>
            <c:showVal val="1"/>
            <c:showCatName val="0"/>
            <c:showSerName val="0"/>
            <c:showPercent val="0"/>
            <c:showBubbleSize val="0"/>
            <c:showLeaderLines val="0"/>
          </c:dLbls>
          <c:cat>
            <c:strRef>
              <c:f>Sheet1!$A$2:$A$5</c:f>
              <c:strCache>
                <c:ptCount val="4"/>
                <c:pt idx="0">
                  <c:v>1st Qtr</c:v>
                </c:pt>
                <c:pt idx="1">
                  <c:v>2nd Qtr</c:v>
                </c:pt>
                <c:pt idx="2">
                  <c:v>3rd Qtr</c:v>
                </c:pt>
                <c:pt idx="3">
                  <c:v>4th Qtr</c:v>
                </c:pt>
              </c:strCache>
            </c:strRef>
          </c:cat>
          <c:val>
            <c:numRef>
              <c:f>Sheet1!$D$2:$D$5</c:f>
              <c:numCache>
                <c:formatCode>General</c:formatCode>
                <c:ptCount val="4"/>
                <c:pt idx="0">
                  <c:v>45.9</c:v>
                </c:pt>
                <c:pt idx="1">
                  <c:v>46.9</c:v>
                </c:pt>
                <c:pt idx="2">
                  <c:v>45</c:v>
                </c:pt>
                <c:pt idx="3">
                  <c:v>43.9</c:v>
                </c:pt>
              </c:numCache>
            </c:numRef>
          </c:val>
        </c:ser>
        <c:dLbls>
          <c:showLegendKey val="0"/>
          <c:showVal val="0"/>
          <c:showCatName val="0"/>
          <c:showSerName val="0"/>
          <c:showPercent val="0"/>
          <c:showBubbleSize val="0"/>
        </c:dLbls>
        <c:gapWidth val="150"/>
        <c:overlap val="-25"/>
        <c:axId val="42965632"/>
        <c:axId val="42975616"/>
      </c:barChart>
      <c:catAx>
        <c:axId val="42965632"/>
        <c:scaling>
          <c:orientation val="minMax"/>
        </c:scaling>
        <c:delete val="0"/>
        <c:axPos val="b"/>
        <c:majorTickMark val="none"/>
        <c:minorTickMark val="none"/>
        <c:tickLblPos val="nextTo"/>
        <c:crossAx val="42975616"/>
        <c:crosses val="autoZero"/>
        <c:auto val="1"/>
        <c:lblAlgn val="ctr"/>
        <c:lblOffset val="100"/>
        <c:noMultiLvlLbl val="0"/>
      </c:catAx>
      <c:valAx>
        <c:axId val="42975616"/>
        <c:scaling>
          <c:orientation val="minMax"/>
        </c:scaling>
        <c:delete val="1"/>
        <c:axPos val="l"/>
        <c:numFmt formatCode="General" sourceLinked="1"/>
        <c:majorTickMark val="out"/>
        <c:minorTickMark val="none"/>
        <c:tickLblPos val="none"/>
        <c:crossAx val="42965632"/>
        <c:crosses val="autoZero"/>
        <c:crossBetween val="between"/>
      </c:valAx>
    </c:plotArea>
    <c:legend>
      <c:legendPos val="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7/30/2014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174089344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7/30/2014</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7/30/2014</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7/30/2014</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7/30/2014</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7/30/2014</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7/30/2014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7/30/2014</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7/30/2014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7/30/2014</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7/30/2014</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28600" y="209550"/>
            <a:ext cx="8610600" cy="4171950"/>
          </a:xfrm>
        </p:spPr>
        <p:txBody>
          <a:bodyPr>
            <a:noAutofit/>
          </a:bodyPr>
          <a:lstStyle>
            <a:extLst/>
          </a:lstStyle>
          <a:p>
            <a:r>
              <a:rPr lang="en-US" sz="1700" b="1" dirty="0" smtClean="0"/>
              <a:t>East:  </a:t>
            </a:r>
            <a:r>
              <a:rPr lang="en-US" sz="1500" cap="none" dirty="0" smtClean="0"/>
              <a:t>By the end of this section, we will </a:t>
            </a:r>
            <a:r>
              <a:rPr lang="en-US" sz="1500" b="1" u="sng" cap="none" dirty="0" smtClean="0"/>
              <a:t>evaluate</a:t>
            </a:r>
            <a:r>
              <a:rPr lang="en-US" sz="1500" cap="none" dirty="0" smtClean="0"/>
              <a:t> who we are to classify characteristics of our bull’s eye chart.</a:t>
            </a:r>
            <a:br>
              <a:rPr lang="en-US" sz="1500" cap="none" dirty="0" smtClean="0"/>
            </a:br>
            <a:r>
              <a:rPr lang="en-US" sz="1500" dirty="0" smtClean="0"/>
              <a:t/>
            </a:r>
            <a:br>
              <a:rPr lang="en-US" sz="1500" dirty="0" smtClean="0"/>
            </a:br>
            <a:r>
              <a:rPr lang="en-US" sz="1700" b="1" dirty="0" smtClean="0"/>
              <a:t>South: </a:t>
            </a:r>
            <a:r>
              <a:rPr lang="en-US" sz="1500" cap="none" dirty="0" smtClean="0"/>
              <a:t>We will show that we can do this by:</a:t>
            </a:r>
            <a:br>
              <a:rPr lang="en-US" sz="1500" cap="none" dirty="0" smtClean="0"/>
            </a:br>
            <a:r>
              <a:rPr lang="en-US" sz="1500" cap="none" dirty="0" smtClean="0"/>
              <a:t/>
            </a:r>
            <a:br>
              <a:rPr lang="en-US" sz="1500" cap="none" dirty="0" smtClean="0"/>
            </a:br>
            <a:r>
              <a:rPr lang="en-US" sz="1500" cap="none" dirty="0" smtClean="0"/>
              <a:t/>
            </a:r>
            <a:br>
              <a:rPr lang="en-US" sz="1500" cap="none" dirty="0" smtClean="0"/>
            </a:br>
            <a:r>
              <a:rPr lang="en-US" sz="1500" cap="none" dirty="0" smtClean="0"/>
              <a:t/>
            </a:r>
            <a:br>
              <a:rPr lang="en-US" sz="1500" cap="none" dirty="0" smtClean="0"/>
            </a:br>
            <a:r>
              <a:rPr lang="en-US" sz="1500" cap="none" dirty="0" smtClean="0"/>
              <a:t> </a:t>
            </a:r>
            <a:br>
              <a:rPr lang="en-US" sz="1500" cap="none" dirty="0" smtClean="0"/>
            </a:br>
            <a:r>
              <a:rPr lang="en-US" sz="1600" dirty="0" smtClean="0"/>
              <a:t/>
            </a:r>
            <a:br>
              <a:rPr lang="en-US" sz="1600" dirty="0" smtClean="0"/>
            </a:br>
            <a:r>
              <a:rPr lang="en-US" sz="1700" b="1" dirty="0" smtClean="0"/>
              <a:t>West: </a:t>
            </a:r>
            <a:r>
              <a:rPr lang="en-US" sz="1500" cap="none" dirty="0" smtClean="0"/>
              <a:t>To know how well we are learning this, we will look for:</a:t>
            </a:r>
            <a:br>
              <a:rPr lang="en-US" sz="1500" cap="none" dirty="0" smtClean="0"/>
            </a:br>
            <a:r>
              <a:rPr lang="en-US" sz="1500" cap="none" dirty="0" smtClean="0"/>
              <a:t/>
            </a:r>
            <a:br>
              <a:rPr lang="en-US" sz="1500" cap="none" dirty="0" smtClean="0"/>
            </a:br>
            <a:r>
              <a:rPr lang="en-US" sz="1500" cap="none" dirty="0" smtClean="0"/>
              <a:t/>
            </a:r>
            <a:br>
              <a:rPr lang="en-US" sz="1500" cap="none" dirty="0" smtClean="0"/>
            </a:br>
            <a:r>
              <a:rPr lang="en-US" sz="1500" cap="none" dirty="0" smtClean="0"/>
              <a:t/>
            </a:r>
            <a:br>
              <a:rPr lang="en-US" sz="1500" cap="none" dirty="0" smtClean="0"/>
            </a:br>
            <a:r>
              <a:rPr lang="en-US" sz="1500" cap="none" dirty="0" smtClean="0"/>
              <a:t/>
            </a:r>
            <a:br>
              <a:rPr lang="en-US" sz="1500" cap="none" dirty="0" smtClean="0"/>
            </a:br>
            <a:r>
              <a:rPr lang="en-US" sz="1500" cap="none" dirty="0" smtClean="0"/>
              <a:t/>
            </a:r>
            <a:br>
              <a:rPr lang="en-US" sz="1500" cap="none" dirty="0" smtClean="0"/>
            </a:br>
            <a:r>
              <a:rPr lang="en-US" sz="1600" dirty="0" smtClean="0"/>
              <a:t/>
            </a:r>
            <a:br>
              <a:rPr lang="en-US" sz="1600" dirty="0" smtClean="0"/>
            </a:br>
            <a:r>
              <a:rPr lang="en-US" sz="1700" b="1" dirty="0" smtClean="0"/>
              <a:t>North:</a:t>
            </a:r>
            <a:r>
              <a:rPr lang="en-US" sz="1400" dirty="0" smtClean="0"/>
              <a:t> </a:t>
            </a:r>
            <a:r>
              <a:rPr lang="en-US" sz="1500" cap="none" dirty="0" smtClean="0"/>
              <a:t>It is important for us to understand and evaluate our characteristics so we can make better career choices.</a:t>
            </a:r>
            <a:endParaRPr lang="en-US" sz="1500" dirty="0"/>
          </a:p>
        </p:txBody>
      </p:sp>
      <p:sp>
        <p:nvSpPr>
          <p:cNvPr id="5" name="Rectangle 4"/>
          <p:cNvSpPr>
            <a:spLocks noGrp="1"/>
          </p:cNvSpPr>
          <p:nvPr>
            <p:ph type="subTitle" idx="1"/>
          </p:nvPr>
        </p:nvSpPr>
        <p:spPr/>
        <p:txBody>
          <a:bodyPr>
            <a:normAutofit lnSpcReduction="10000"/>
          </a:bodyPr>
          <a:lstStyle>
            <a:extLst/>
          </a:lstStyle>
          <a:p>
            <a:r>
              <a:rPr lang="en-US" dirty="0" smtClean="0"/>
              <a:t>Career Exploration                    Week 2-4</a:t>
            </a:r>
            <a:endParaRPr lang="en-US" dirty="0"/>
          </a:p>
        </p:txBody>
      </p:sp>
      <p:sp>
        <p:nvSpPr>
          <p:cNvPr id="6" name="TextBox 5"/>
          <p:cNvSpPr txBox="1"/>
          <p:nvPr/>
        </p:nvSpPr>
        <p:spPr>
          <a:xfrm>
            <a:off x="0" y="4552950"/>
            <a:ext cx="2209800" cy="461665"/>
          </a:xfrm>
          <a:prstGeom prst="rect">
            <a:avLst/>
          </a:prstGeom>
          <a:noFill/>
        </p:spPr>
        <p:txBody>
          <a:bodyPr wrap="square" rtlCol="0">
            <a:spAutoFit/>
          </a:bodyPr>
          <a:lstStyle/>
          <a:p>
            <a:r>
              <a:rPr lang="en-US" sz="2400" dirty="0" smtClean="0"/>
              <a:t>Learning Target</a:t>
            </a:r>
            <a:endParaRPr lang="en-US" sz="2400" dirty="0"/>
          </a:p>
        </p:txBody>
      </p:sp>
      <p:graphicFrame>
        <p:nvGraphicFramePr>
          <p:cNvPr id="7" name="Table 6"/>
          <p:cNvGraphicFramePr>
            <a:graphicFrameLocks noGrp="1"/>
          </p:cNvGraphicFramePr>
          <p:nvPr/>
        </p:nvGraphicFramePr>
        <p:xfrm>
          <a:off x="1523999" y="1123950"/>
          <a:ext cx="6248401" cy="990600"/>
        </p:xfrm>
        <a:graphic>
          <a:graphicData uri="http://schemas.openxmlformats.org/drawingml/2006/table">
            <a:tbl>
              <a:tblPr firstRow="1" bandRow="1">
                <a:tableStyleId>{5C22544A-7EE6-4342-B048-85BDC9FD1C3A}</a:tableStyleId>
              </a:tblPr>
              <a:tblGrid>
                <a:gridCol w="6248401"/>
              </a:tblGrid>
              <a:tr h="990600">
                <a:tc>
                  <a:txBody>
                    <a:bodyPr/>
                    <a:lstStyle/>
                    <a:p>
                      <a:pPr marL="342900" indent="-342900">
                        <a:buFont typeface="+mj-lt"/>
                        <a:buAutoNum type="arabicPeriod"/>
                      </a:pPr>
                      <a:r>
                        <a:rPr lang="en-US" sz="1400" cap="none" dirty="0" smtClean="0"/>
                        <a:t>analyzing the choices to make the assessments valid.</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cap="none" dirty="0" smtClean="0"/>
                        <a:t>define parts of the bull’s eye chart</a:t>
                      </a:r>
                      <a:endParaRPr lang="en-US" sz="1400" dirty="0" smtClean="0"/>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cap="none" dirty="0" smtClean="0"/>
                        <a:t>understand and interpret assessment results in AZCIS</a:t>
                      </a:r>
                      <a:endParaRPr lang="en-US" sz="1400" dirty="0" smtClean="0"/>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cap="none" dirty="0" smtClean="0"/>
                        <a:t>read stories to identify characteristics to add to my bull’s eye chart.</a:t>
                      </a:r>
                      <a:endParaRPr lang="en-US" sz="1400" dirty="0"/>
                    </a:p>
                  </a:txBody>
                  <a:tcPr/>
                </a:tc>
              </a:tr>
            </a:tbl>
          </a:graphicData>
        </a:graphic>
      </p:graphicFrame>
      <p:graphicFrame>
        <p:nvGraphicFramePr>
          <p:cNvPr id="9" name="Table 8"/>
          <p:cNvGraphicFramePr>
            <a:graphicFrameLocks noGrp="1"/>
          </p:cNvGraphicFramePr>
          <p:nvPr/>
        </p:nvGraphicFramePr>
        <p:xfrm>
          <a:off x="1524001" y="2571750"/>
          <a:ext cx="6248400" cy="1158240"/>
        </p:xfrm>
        <a:graphic>
          <a:graphicData uri="http://schemas.openxmlformats.org/drawingml/2006/table">
            <a:tbl>
              <a:tblPr firstRow="1" bandRow="1">
                <a:tableStyleId>{5C22544A-7EE6-4342-B048-85BDC9FD1C3A}</a:tableStyleId>
              </a:tblPr>
              <a:tblGrid>
                <a:gridCol w="6248400"/>
              </a:tblGrid>
              <a:tr h="370840">
                <a:tc>
                  <a:txBody>
                    <a:bodyPr/>
                    <a:lstStyle/>
                    <a:p>
                      <a:pPr marL="342900" indent="-342900">
                        <a:buFont typeface="+mj-lt"/>
                        <a:buAutoNum type="arabicPeriod"/>
                      </a:pPr>
                      <a:r>
                        <a:rPr lang="en-US" sz="1400" cap="none" dirty="0" smtClean="0"/>
                        <a:t>participation from everyone.</a:t>
                      </a:r>
                    </a:p>
                    <a:p>
                      <a:pPr marL="342900" indent="-342900">
                        <a:buFont typeface="+mj-lt"/>
                        <a:buAutoNum type="arabicPeriod"/>
                      </a:pPr>
                      <a:r>
                        <a:rPr lang="en-US" sz="1400" cap="none" dirty="0" smtClean="0"/>
                        <a:t>timely completion</a:t>
                      </a:r>
                    </a:p>
                    <a:p>
                      <a:pPr marL="342900" indent="-342900">
                        <a:buFont typeface="+mj-lt"/>
                        <a:buAutoNum type="arabicPeriod"/>
                      </a:pPr>
                      <a:r>
                        <a:rPr lang="en-US" sz="1400" cap="none" dirty="0" smtClean="0"/>
                        <a:t>correct spelling</a:t>
                      </a:r>
                    </a:p>
                    <a:p>
                      <a:pPr marL="342900" indent="-342900">
                        <a:buFont typeface="+mj-lt"/>
                        <a:buAutoNum type="arabicPeriod"/>
                      </a:pPr>
                      <a:r>
                        <a:rPr lang="en-US" sz="1400" cap="none" dirty="0" smtClean="0"/>
                        <a:t>completed assessments in AZCIS</a:t>
                      </a:r>
                    </a:p>
                    <a:p>
                      <a:pPr marL="342900" indent="-342900">
                        <a:buFont typeface="+mj-lt"/>
                        <a:buAutoNum type="arabicPeriod"/>
                      </a:pPr>
                      <a:r>
                        <a:rPr lang="en-US" sz="1400" cap="none" dirty="0" smtClean="0"/>
                        <a:t>identify and enter characteristics results into bull’s eye chart</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Widescreen Presentation</a:t>
            </a:r>
            <a:endParaRPr lang="en-US" dirty="0"/>
          </a:p>
        </p:txBody>
      </p:sp>
      <p:sp>
        <p:nvSpPr>
          <p:cNvPr id="3" name="Rectangle 2"/>
          <p:cNvSpPr>
            <a:spLocks noGrp="1"/>
          </p:cNvSpPr>
          <p:nvPr>
            <p:ph sz="quarter" idx="13"/>
          </p:nvPr>
        </p:nvSpPr>
        <p:spPr>
          <a:xfrm>
            <a:off x="609600" y="1352551"/>
            <a:ext cx="3886200" cy="2285999"/>
          </a:xfrm>
        </p:spPr>
        <p:txBody>
          <a:bodyPr>
            <a:normAutofit fontScale="85000" lnSpcReduction="20000"/>
          </a:bodyPr>
          <a:lstStyle>
            <a:extLst/>
          </a:lstStyle>
          <a:p>
            <a:pPr marL="0" indent="0">
              <a:buNone/>
            </a:pPr>
            <a:r>
              <a:rPr lang="en-US" altLang="x-none" dirty="0" smtClean="0"/>
              <a:t>This template is formatted with a 16:9 “widescreen” aspect ratio. It’s a great way to take advantage of laptops, televisions and projectors equipped with widescreen displays.</a:t>
            </a:r>
            <a:endParaRPr lang="en-US" dirty="0"/>
          </a:p>
        </p:txBody>
      </p:sp>
      <p:sp>
        <p:nvSpPr>
          <p:cNvPr id="4" name="Rectangle 3"/>
          <p:cNvSpPr>
            <a:spLocks noGrp="1"/>
          </p:cNvSpPr>
          <p:nvPr>
            <p:ph sz="quarter" idx="14"/>
          </p:nvPr>
        </p:nvSpPr>
        <p:spPr>
          <a:xfrm>
            <a:off x="4844901" y="1352549"/>
            <a:ext cx="3886200" cy="2286001"/>
          </a:xfrm>
        </p:spPr>
        <p:txBody>
          <a:bodyPr>
            <a:normAutofit fontScale="85000" lnSpcReduction="10000"/>
          </a:bodyPr>
          <a:lstStyle>
            <a:extLst/>
          </a:lstStyle>
          <a:p>
            <a:pPr marL="0" indent="0">
              <a:buNone/>
            </a:pPr>
            <a:r>
              <a:rPr lang="en-US" altLang="x-none" dirty="0" smtClean="0"/>
              <a:t>Even if you do not have a widescreen display, you can still create and present 16:9 slides. PowerPoint’s Slide Show always resizes your slides to fit any screen.</a:t>
            </a:r>
            <a:endParaRPr lang="en-US" dirty="0" smtClean="0"/>
          </a:p>
        </p:txBody>
      </p:sp>
      <p:pic>
        <p:nvPicPr>
          <p:cNvPr id="5" name="Rounded Rectangle 4"/>
          <p:cNvPicPr>
            <a:picLocks noChangeAspect="1" noChangeArrowheads="1"/>
          </p:cNvPicPr>
          <p:nvPr/>
        </p:nvPicPr>
        <p:blipFill>
          <a:blip r:embed="rId3" cstate="print"/>
          <a:srcRect/>
          <a:stretch>
            <a:fillRect/>
          </a:stretch>
        </p:blipFill>
        <p:spPr bwMode="auto">
          <a:xfrm>
            <a:off x="762000" y="3704874"/>
            <a:ext cx="2057400" cy="1156217"/>
          </a:xfrm>
          <a:prstGeom prst="roundRect">
            <a:avLst>
              <a:gd name="adj" fmla="val 4815"/>
            </a:avLst>
          </a:prstGeom>
          <a:noFill/>
          <a:ln w="38100" cap="flat" cmpd="sng" algn="ctr">
            <a:solidFill>
              <a:schemeClr val="tx1"/>
            </a:solidFill>
            <a:prstDash val="solid"/>
            <a:miter lim="800000"/>
            <a:headEnd type="none" w="med" len="med"/>
            <a:tailEnd type="none" w="med" len="med"/>
          </a:ln>
          <a:effectLst/>
        </p:spPr>
      </p:pic>
      <p:grpSp>
        <p:nvGrpSpPr>
          <p:cNvPr id="9" name="Group 8"/>
          <p:cNvGrpSpPr/>
          <p:nvPr/>
        </p:nvGrpSpPr>
        <p:grpSpPr>
          <a:xfrm>
            <a:off x="4953000" y="3681528"/>
            <a:ext cx="1676400" cy="1235491"/>
            <a:chOff x="4953000" y="3409950"/>
            <a:chExt cx="1676400" cy="1235491"/>
          </a:xfrm>
        </p:grpSpPr>
        <p:sp>
          <p:nvSpPr>
            <p:cNvPr id="7" name="Rounded Rectangle 6"/>
            <p:cNvSpPr>
              <a:spLocks noChangeAspect="1" noChangeArrowheads="1"/>
            </p:cNvSpPr>
            <p:nvPr/>
          </p:nvSpPr>
          <p:spPr bwMode="auto">
            <a:xfrm>
              <a:off x="4953000" y="3409950"/>
              <a:ext cx="1676400" cy="1235491"/>
            </a:xfrm>
            <a:prstGeom prst="roundRect">
              <a:avLst>
                <a:gd name="adj" fmla="val 5507"/>
              </a:avLst>
            </a:prstGeom>
            <a:solidFill>
              <a:srgbClr val="0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extLst/>
            </a:lstStyle>
            <a:p>
              <a:endParaRPr lang="en-US" dirty="0"/>
            </a:p>
          </p:txBody>
        </p:sp>
        <p:pic>
          <p:nvPicPr>
            <p:cNvPr id="8" name="Rounded Rectangle 7"/>
            <p:cNvPicPr>
              <a:picLocks noChangeAspect="1" noChangeArrowheads="1"/>
            </p:cNvPicPr>
            <p:nvPr/>
          </p:nvPicPr>
          <p:blipFill>
            <a:blip r:embed="rId3" cstate="print"/>
            <a:srcRect/>
            <a:stretch>
              <a:fillRect/>
            </a:stretch>
          </p:blipFill>
          <p:spPr bwMode="auto">
            <a:xfrm>
              <a:off x="4968240" y="3565208"/>
              <a:ext cx="1645920" cy="924974"/>
            </a:xfrm>
            <a:prstGeom prst="roundRect">
              <a:avLst>
                <a:gd name="adj" fmla="val 6075"/>
              </a:avLst>
            </a:prstGeom>
            <a:noFill/>
            <a:ln w="3175" cap="flat" cmpd="sng" algn="ctr">
              <a:noFill/>
              <a:prstDash val="solid"/>
              <a:miter lim="800000"/>
              <a:headEnd type="none" w="med" len="med"/>
              <a:tailEnd type="none" w="med" len="med"/>
            </a:ln>
            <a:effec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Widescreen Advantages</a:t>
            </a:r>
            <a:endParaRPr lang="en-US" dirty="0"/>
          </a:p>
        </p:txBody>
      </p:sp>
      <p:sp>
        <p:nvSpPr>
          <p:cNvPr id="3" name="Rectangle 2"/>
          <p:cNvSpPr>
            <a:spLocks noGrp="1"/>
          </p:cNvSpPr>
          <p:nvPr>
            <p:ph sz="quarter" idx="13"/>
          </p:nvPr>
        </p:nvSpPr>
        <p:spPr>
          <a:xfrm>
            <a:off x="609600" y="1200150"/>
            <a:ext cx="3886200" cy="3200400"/>
          </a:xfrm>
        </p:spPr>
        <p:txBody>
          <a:bodyPr anchor="ctr"/>
          <a:lstStyle>
            <a:extLst/>
          </a:lstStyle>
          <a:p>
            <a:pPr marL="274320" lvl="1"/>
            <a:r>
              <a:rPr lang="en-US" altLang="x-none" dirty="0" smtClean="0"/>
              <a:t>Side by side material fits more naturally.</a:t>
            </a:r>
            <a:endParaRPr lang="en-US" dirty="0"/>
          </a:p>
          <a:p>
            <a:pPr marL="274320" lvl="1"/>
            <a:r>
              <a:rPr lang="en-US" dirty="0" smtClean="0"/>
              <a:t>Widescreen adds drama to graphics and images.</a:t>
            </a:r>
          </a:p>
        </p:txBody>
      </p:sp>
      <p:pic>
        <p:nvPicPr>
          <p:cNvPr id="5" name="j0314068.jpg"/>
          <p:cNvPicPr>
            <a:picLocks noGrp="1" noChangeAspect="1"/>
          </p:cNvPicPr>
          <p:nvPr>
            <p:ph sz="quarter" idx="14"/>
          </p:nvPr>
        </p:nvPicPr>
        <p:blipFill>
          <a:blip r:embed="rId3" cstate="print"/>
          <a:stretch>
            <a:fillRect/>
          </a:stretch>
        </p:blipFill>
        <p:spPr>
          <a:xfrm>
            <a:off x="4844901" y="1436724"/>
            <a:ext cx="3886200" cy="32686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76200"/>
            <a:ext cx="8077200" cy="1047750"/>
          </a:xfrm>
        </p:spPr>
        <p:txBody>
          <a:bodyPr anchor="b">
            <a:normAutofit/>
          </a:bodyPr>
          <a:lstStyle>
            <a:extLst/>
          </a:lstStyle>
          <a:p>
            <a:r>
              <a:rPr lang="en-US" dirty="0" smtClean="0"/>
              <a:t>Widescreen Graphics</a:t>
            </a:r>
            <a:endParaRPr lang="en-US" dirty="0"/>
          </a:p>
        </p:txBody>
      </p:sp>
      <p:sp>
        <p:nvSpPr>
          <p:cNvPr id="3" name="Rectangle 2"/>
          <p:cNvSpPr>
            <a:spLocks noGrp="1"/>
          </p:cNvSpPr>
          <p:nvPr>
            <p:ph type="body" idx="1"/>
          </p:nvPr>
        </p:nvSpPr>
        <p:spPr>
          <a:xfrm>
            <a:off x="609600" y="1504950"/>
            <a:ext cx="1600200" cy="3067050"/>
          </a:xfrm>
        </p:spPr>
        <p:txBody>
          <a:bodyPr/>
          <a:lstStyle>
            <a:extLst/>
          </a:lstStyle>
          <a:p>
            <a:r>
              <a:rPr lang="en-US" dirty="0" smtClean="0"/>
              <a:t>Even a single graphic, such as a chart, can be presented more dramatically in widescreen.</a:t>
            </a:r>
            <a:endParaRPr lang="en-US" dirty="0"/>
          </a:p>
        </p:txBody>
      </p:sp>
      <p:graphicFrame>
        <p:nvGraphicFramePr>
          <p:cNvPr id="5" name="Content Placeholder 4"/>
          <p:cNvGraphicFramePr>
            <a:graphicFrameLocks noGrp="1"/>
          </p:cNvGraphicFramePr>
          <p:nvPr>
            <p:ph sz="quarter" idx="13"/>
          </p:nvPr>
        </p:nvGraphicFramePr>
        <p:xfrm>
          <a:off x="2362200" y="1314450"/>
          <a:ext cx="6400800" cy="35433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p:txBody>
          <a:bodyPr/>
          <a:lstStyle>
            <a:extLst/>
          </a:lstStyle>
          <a:p>
            <a:r>
              <a:rPr lang="en-US" dirty="0" smtClean="0"/>
              <a:t>Pictures can also be presented more dramatically in widescreen.</a:t>
            </a:r>
            <a:endParaRPr lang="en-US" dirty="0"/>
          </a:p>
        </p:txBody>
      </p:sp>
      <p:sp>
        <p:nvSpPr>
          <p:cNvPr id="4" name="Rectangle 3"/>
          <p:cNvSpPr>
            <a:spLocks noGrp="1"/>
          </p:cNvSpPr>
          <p:nvPr>
            <p:ph type="title"/>
          </p:nvPr>
        </p:nvSpPr>
        <p:spPr/>
        <p:txBody>
          <a:bodyPr>
            <a:normAutofit fontScale="90000"/>
          </a:bodyPr>
          <a:lstStyle>
            <a:extLst/>
          </a:lstStyle>
          <a:p>
            <a:r>
              <a:rPr lang="en-US" dirty="0" smtClean="0"/>
              <a:t>Widescreen Pictures</a:t>
            </a:r>
            <a:endParaRPr lang="en-US" dirty="0"/>
          </a:p>
        </p:txBody>
      </p:sp>
      <p:pic>
        <p:nvPicPr>
          <p:cNvPr id="8" name="j0178459.jpg"/>
          <p:cNvPicPr>
            <a:picLocks noGrp="1" noChangeAspect="1"/>
          </p:cNvPicPr>
          <p:nvPr>
            <p:ph type="pic" idx="1"/>
          </p:nvPr>
        </p:nvPicPr>
        <p:blipFill>
          <a:blip r:embed="rId3" cstate="print"/>
          <a:srcRect t="16280" b="16280"/>
          <a:stretch>
            <a:fillRect/>
          </a:stretch>
        </p:blipFill>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Creating 16:9 Presentations</a:t>
            </a:r>
            <a:endParaRPr lang="en-US" dirty="0"/>
          </a:p>
        </p:txBody>
      </p:sp>
      <p:sp>
        <p:nvSpPr>
          <p:cNvPr id="8" name="Rectangle 7"/>
          <p:cNvSpPr/>
          <p:nvPr/>
        </p:nvSpPr>
        <p:spPr>
          <a:xfrm>
            <a:off x="5029200" y="1809750"/>
            <a:ext cx="3657600" cy="1558888"/>
          </a:xfrm>
          <a:prstGeom prst="rect">
            <a:avLst/>
          </a:prstGeom>
        </p:spPr>
        <p:style>
          <a:lnRef idx="3">
            <a:schemeClr val="lt1"/>
          </a:lnRef>
          <a:fillRef idx="1">
            <a:schemeClr val="accent2"/>
          </a:fillRef>
          <a:effectRef idx="1">
            <a:schemeClr val="accent2"/>
          </a:effectRef>
          <a:fontRef idx="minor">
            <a:schemeClr val="lt1"/>
          </a:fontRef>
        </p:style>
        <p:txBody>
          <a:bodyPr wrap="square" lIns="182880" tIns="182880" rIns="182880" bIns="91440" rtlCol="0" anchor="ctr">
            <a:spAutoFit/>
          </a:bodyPr>
          <a:lstStyle>
            <a:extLst/>
          </a:lstStyle>
          <a:p>
            <a:pPr>
              <a:lnSpc>
                <a:spcPct val="85000"/>
              </a:lnSpc>
            </a:pPr>
            <a:r>
              <a:rPr lang="en-US" altLang="x-none" sz="1400" b="1" dirty="0" smtClean="0">
                <a:solidFill>
                  <a:schemeClr val="bg1"/>
                </a:solidFill>
              </a:rPr>
              <a:t>Important: </a:t>
            </a:r>
            <a:r>
              <a:rPr lang="en-US" altLang="x-none" sz="1400" dirty="0" smtClean="0">
                <a:solidFill>
                  <a:schemeClr val="bg1"/>
                </a:solidFill>
              </a:rPr>
              <a:t>Always start with your slide size set to the aspect ratio you intend to use. If you change the slide size after you’ve created some slides, your pictures and other graphics will be resized. This could potentially distort their appearance.</a:t>
            </a:r>
            <a:endParaRPr lang="en-US" sz="1400" dirty="0" smtClean="0">
              <a:solidFill>
                <a:schemeClr val="bg1"/>
              </a:solidFill>
            </a:endParaRPr>
          </a:p>
          <a:p>
            <a:pPr>
              <a:lnSpc>
                <a:spcPct val="85000"/>
              </a:lnSpc>
            </a:pPr>
            <a:endParaRPr lang="en-US" sz="1400" dirty="0">
              <a:solidFill>
                <a:schemeClr val="bg1"/>
              </a:solidFill>
            </a:endParaRPr>
          </a:p>
        </p:txBody>
      </p:sp>
      <p:sp>
        <p:nvSpPr>
          <p:cNvPr id="6" name="Rectangle 5"/>
          <p:cNvSpPr>
            <a:spLocks noGrp="1"/>
          </p:cNvSpPr>
          <p:nvPr>
            <p:ph sz="quarter" idx="13"/>
          </p:nvPr>
        </p:nvSpPr>
        <p:spPr>
          <a:xfrm>
            <a:off x="609600" y="1428751"/>
            <a:ext cx="3962400" cy="3352799"/>
          </a:xfrm>
        </p:spPr>
        <p:txBody>
          <a:bodyPr>
            <a:normAutofit fontScale="70000" lnSpcReduction="20000"/>
          </a:bodyPr>
          <a:lstStyle>
            <a:extLst/>
          </a:lstStyle>
          <a:p>
            <a:pPr marL="0" indent="0">
              <a:buNone/>
            </a:pPr>
            <a:r>
              <a:rPr lang="en-US" altLang="x-none" dirty="0" smtClean="0"/>
              <a:t>To setup a widescreen presentation, do one of the following:</a:t>
            </a:r>
          </a:p>
          <a:p>
            <a:pPr marL="274320" lvl="1"/>
            <a:r>
              <a:rPr lang="en-US" altLang="x-none" dirty="0" smtClean="0"/>
              <a:t>Start with this template. Simply delete the example slides and add your own content.</a:t>
            </a:r>
          </a:p>
          <a:p>
            <a:pPr marL="274320" lvl="1"/>
            <a:r>
              <a:rPr lang="en-US" altLang="x-none" dirty="0" smtClean="0"/>
              <a:t>Or, go to the </a:t>
            </a:r>
            <a:r>
              <a:rPr lang="en-US" altLang="x-none" b="1" dirty="0" smtClean="0">
                <a:solidFill>
                  <a:schemeClr val="accent4"/>
                </a:solidFill>
              </a:rPr>
              <a:t>Design</a:t>
            </a:r>
            <a:r>
              <a:rPr lang="en-US" altLang="x-none" dirty="0" smtClean="0"/>
              <a:t> tab and open the </a:t>
            </a:r>
            <a:r>
              <a:rPr lang="en-US" altLang="x-none" b="1" dirty="0" smtClean="0">
                <a:solidFill>
                  <a:schemeClr val="accent4"/>
                </a:solidFill>
              </a:rPr>
              <a:t>Page Setup </a:t>
            </a:r>
            <a:r>
              <a:rPr lang="en-US" altLang="x-none" dirty="0" smtClean="0"/>
              <a:t>Dialog. Click the </a:t>
            </a:r>
            <a:r>
              <a:rPr lang="en-US" altLang="x-none" b="1" dirty="0" smtClean="0">
                <a:solidFill>
                  <a:schemeClr val="accent4"/>
                </a:solidFill>
              </a:rPr>
              <a:t>Slide Size</a:t>
            </a:r>
            <a:r>
              <a:rPr lang="en-US" altLang="x-none" dirty="0" smtClean="0">
                <a:solidFill>
                  <a:schemeClr val="accent4"/>
                </a:solidFill>
              </a:rPr>
              <a:t> </a:t>
            </a:r>
            <a:r>
              <a:rPr lang="en-US" altLang="x-none" dirty="0" smtClean="0"/>
              <a:t>dropdown and pick </a:t>
            </a:r>
            <a:r>
              <a:rPr lang="en-US" altLang="x-none" b="1" dirty="0" smtClean="0">
                <a:solidFill>
                  <a:schemeClr val="accent4"/>
                </a:solidFill>
              </a:rPr>
              <a:t>On-screen Show (16:9) </a:t>
            </a:r>
            <a:r>
              <a:rPr lang="en-US" altLang="x-none" dirty="0" smtClean="0"/>
              <a:t>(Note: we also support 16:10, which is a common widescreen laptop resolution.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Slide Show Tips</a:t>
            </a:r>
            <a:endParaRPr lang="en-US" dirty="0"/>
          </a:p>
        </p:txBody>
      </p:sp>
      <p:sp>
        <p:nvSpPr>
          <p:cNvPr id="4" name="Rectangle 3"/>
          <p:cNvSpPr>
            <a:spLocks noGrp="1"/>
          </p:cNvSpPr>
          <p:nvPr>
            <p:ph sz="quarter" idx="14"/>
          </p:nvPr>
        </p:nvSpPr>
        <p:spPr>
          <a:xfrm>
            <a:off x="4419600" y="1428750"/>
            <a:ext cx="4495800" cy="3505200"/>
          </a:xfrm>
        </p:spPr>
        <p:txBody>
          <a:bodyPr>
            <a:normAutofit fontScale="70000" lnSpcReduction="20000"/>
          </a:bodyPr>
          <a:lstStyle>
            <a:extLst/>
          </a:lstStyle>
          <a:p>
            <a:pPr marL="274320" lvl="1"/>
            <a:r>
              <a:rPr lang="en-US" altLang="x-none" dirty="0" smtClean="0"/>
              <a:t>To present in true widescreen, you’ll need a computer and, optionally, a projector or flat panel that can output widescreen resolutions.</a:t>
            </a:r>
            <a:endParaRPr lang="en-US" dirty="0"/>
          </a:p>
          <a:p>
            <a:pPr marL="274320" lvl="1"/>
            <a:r>
              <a:rPr lang="en-US" altLang="x-none" dirty="0" smtClean="0"/>
              <a:t>Common computer widescreen resolutions are 1280 x 800 and 1440 x 900. (These are 16:10 aspect ratio, but will work well with 16:9 projectors and screens.)</a:t>
            </a:r>
          </a:p>
          <a:p>
            <a:pPr marL="274320" lvl="1"/>
            <a:r>
              <a:rPr lang="en-US" altLang="x-none" dirty="0" smtClean="0"/>
              <a:t>Standard high definition televisions resolutions are1280 x 720 and 1920 x 1080. </a:t>
            </a:r>
          </a:p>
          <a:p>
            <a:pPr marL="274320" lvl="1"/>
            <a:r>
              <a:rPr lang="en-US" altLang="x-none" dirty="0" smtClean="0"/>
              <a:t>Use the Test Pattern on the next slide to verify your slide show settings.</a:t>
            </a:r>
          </a:p>
          <a:p>
            <a:pPr marL="274320"/>
            <a:endParaRPr lang="en-US" dirty="0"/>
          </a:p>
        </p:txBody>
      </p:sp>
      <p:pic>
        <p:nvPicPr>
          <p:cNvPr id="5" name="Rectangle 4"/>
          <p:cNvPicPr>
            <a:picLocks noChangeAspect="1"/>
          </p:cNvPicPr>
          <p:nvPr/>
        </p:nvPicPr>
        <p:blipFill>
          <a:blip r:embed="rId3" cstate="print"/>
          <a:stretch>
            <a:fillRect/>
          </a:stretch>
        </p:blipFill>
        <p:spPr>
          <a:xfrm>
            <a:off x="609600" y="1352550"/>
            <a:ext cx="3581400" cy="2414427"/>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n-US"/>
          </a:p>
        </p:txBody>
      </p:sp>
      <p:sp>
        <p:nvSpPr>
          <p:cNvPr id="3" name="Shape 2"/>
          <p:cNvSpPr txBox="1">
            <a:spLocks noChangeArrowheads="1"/>
          </p:cNvSpPr>
          <p:nvPr/>
        </p:nvSpPr>
        <p:spPr>
          <a:xfrm>
            <a:off x="685800" y="285750"/>
            <a:ext cx="7772400" cy="838200"/>
          </a:xfrm>
          <a:prstGeom prst="rect">
            <a:avLst/>
          </a:prstGeom>
        </p:spPr>
        <p:txBody>
          <a:bodyPr>
            <a:normAutofit fontScale="98000"/>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x-none" sz="2041" b="0" i="0" u="none" strike="noStrike" kern="1200" cap="none" spc="0" normalizeH="0" baseline="0" noProof="0" dirty="0">
                <a:ln>
                  <a:noFill/>
                </a:ln>
                <a:solidFill>
                  <a:srgbClr val="DDDDDD">
                    <a:alpha val="100000"/>
                  </a:srgbClr>
                </a:solidFill>
                <a:effectLst/>
                <a:uLnTx/>
                <a:uFillTx/>
                <a:latin typeface="+mj-lt"/>
                <a:ea typeface="+mj-ea"/>
                <a:cs typeface="+mj-cs"/>
              </a:rPr>
              <a:t>Widescreen Test Pattern (16:9)</a:t>
            </a:r>
            <a:endParaRPr kumimoji="0" lang="en-US" sz="4898" b="0" i="0" u="none" strike="noStrike" kern="1200" cap="none" spc="0" normalizeH="0" baseline="0" noProof="0" dirty="0">
              <a:ln>
                <a:noFill/>
              </a:ln>
              <a:solidFill>
                <a:schemeClr val="tx2"/>
              </a:solidFill>
              <a:effectLst/>
              <a:uLnTx/>
              <a:uFillTx/>
              <a:latin typeface="+mj-lt"/>
              <a:ea typeface="+mj-ea"/>
              <a:cs typeface="+mj-cs"/>
            </a:endParaRPr>
          </a:p>
        </p:txBody>
      </p:sp>
      <p:sp>
        <p:nvSpPr>
          <p:cNvPr id="4" name="Straight Connector 3"/>
          <p:cNvSpPr>
            <a:spLocks noChangeShapeType="1"/>
          </p:cNvSpPr>
          <p:nvPr/>
        </p:nvSpPr>
        <p:spPr bwMode="auto">
          <a:xfrm>
            <a:off x="1143000" y="0"/>
            <a:ext cx="0" cy="5143500"/>
          </a:xfrm>
          <a:prstGeom prst="line">
            <a:avLst/>
          </a:prstGeom>
          <a:noFill/>
          <a:ln w="12700"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extLst/>
          </a:lstStyle>
          <a:p>
            <a:endParaRPr lang="en-US"/>
          </a:p>
        </p:txBody>
      </p:sp>
      <p:sp>
        <p:nvSpPr>
          <p:cNvPr id="5" name="Straight Connector 4"/>
          <p:cNvSpPr>
            <a:spLocks noChangeShapeType="1"/>
          </p:cNvSpPr>
          <p:nvPr/>
        </p:nvSpPr>
        <p:spPr bwMode="auto">
          <a:xfrm>
            <a:off x="8001000" y="0"/>
            <a:ext cx="0" cy="5143500"/>
          </a:xfrm>
          <a:prstGeom prst="line">
            <a:avLst/>
          </a:prstGeom>
          <a:noFill/>
          <a:ln w="12700" cap="flat" cmpd="sng" algn="ctr">
            <a:solidFill>
              <a:srgbClr val="0000FF"/>
            </a:solidFill>
            <a:prstDash val="dash"/>
            <a:round/>
            <a:headEnd type="none" w="med" len="med"/>
            <a:tailEnd type="none" w="med" len="med"/>
          </a:ln>
          <a:effectLst/>
        </p:spPr>
        <p:txBody>
          <a:bodyPr vert="horz" wrap="square" lIns="91440" tIns="45720" rIns="91440" bIns="45720" anchor="t" compatLnSpc="1"/>
          <a:lstStyle>
            <a:extLst/>
          </a:lstStyle>
          <a:p>
            <a:endParaRPr lang="en-US"/>
          </a:p>
        </p:txBody>
      </p:sp>
      <p:sp>
        <p:nvSpPr>
          <p:cNvPr id="6" name="Straight Connector 5"/>
          <p:cNvSpPr>
            <a:spLocks noChangeShapeType="1"/>
          </p:cNvSpPr>
          <p:nvPr/>
        </p:nvSpPr>
        <p:spPr bwMode="auto">
          <a:xfrm>
            <a:off x="0" y="4780298"/>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7" name="Oval 6"/>
          <p:cNvSpPr>
            <a:spLocks noChangeArrowheads="1"/>
          </p:cNvSpPr>
          <p:nvPr/>
        </p:nvSpPr>
        <p:spPr bwMode="auto">
          <a:xfrm>
            <a:off x="3276600" y="1352550"/>
            <a:ext cx="2590800" cy="2588406"/>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extLst/>
          </a:lstStyle>
          <a:p>
            <a:pPr algn="ctr" fontAlgn="base">
              <a:spcBef>
                <a:spcPct val="0"/>
              </a:spcBef>
              <a:spcAft>
                <a:spcPct val="0"/>
              </a:spcAft>
            </a:pPr>
            <a:r>
              <a:rPr lang="en-US" altLang="x-none" b="1" dirty="0" smtClean="0">
                <a:solidFill>
                  <a:srgbClr val="DDDDDD">
                    <a:alpha val="100000"/>
                  </a:srgbClr>
                </a:solidFill>
              </a:rPr>
              <a:t>Aspect Ratio Test</a:t>
            </a:r>
            <a:endParaRPr lang="en-US" sz="4000" dirty="0"/>
          </a:p>
          <a:p>
            <a:pPr algn="ctr" fontAlgn="base">
              <a:spcBef>
                <a:spcPct val="0"/>
              </a:spcBef>
              <a:spcAft>
                <a:spcPct val="0"/>
              </a:spcAft>
            </a:pPr>
            <a:endParaRPr lang="en-US" altLang="x-none" sz="1050" dirty="0" smtClean="0">
              <a:solidFill>
                <a:srgbClr val="DDDDDD">
                  <a:alpha val="100000"/>
                </a:srgbClr>
              </a:solidFill>
            </a:endParaRPr>
          </a:p>
          <a:p>
            <a:pPr algn="ctr" fontAlgn="base">
              <a:spcBef>
                <a:spcPct val="0"/>
              </a:spcBef>
              <a:spcAft>
                <a:spcPct val="0"/>
              </a:spcAft>
            </a:pPr>
            <a:r>
              <a:rPr lang="en-US" altLang="x-none" sz="1400" dirty="0" smtClean="0">
                <a:solidFill>
                  <a:srgbClr val="DDDDDD">
                    <a:alpha val="100000"/>
                  </a:srgbClr>
                </a:solidFill>
              </a:rPr>
              <a:t>(Should appear circular)</a:t>
            </a:r>
            <a:endParaRPr lang="en-US" altLang="x-none" sz="1400" dirty="0">
              <a:solidFill>
                <a:srgbClr val="DDDDDD">
                  <a:alpha val="100000"/>
                </a:srgbClr>
              </a:solidFill>
            </a:endParaRPr>
          </a:p>
        </p:txBody>
      </p:sp>
      <p:sp>
        <p:nvSpPr>
          <p:cNvPr id="27" name="Rectangle 26"/>
          <p:cNvSpPr>
            <a:spLocks noChangeArrowheads="1"/>
          </p:cNvSpPr>
          <p:nvPr/>
        </p:nvSpPr>
        <p:spPr bwMode="auto">
          <a:xfrm>
            <a:off x="381000" y="4780299"/>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n-US" altLang="x-none" sz="1000" b="1" dirty="0">
                <a:solidFill>
                  <a:schemeClr val="accent1"/>
                </a:solidFill>
                <a:latin typeface="Arial"/>
              </a:rPr>
              <a:t>16x9</a:t>
            </a:r>
            <a:endParaRPr lang="en-US" altLang="x-none" sz="1000" dirty="0">
              <a:solidFill>
                <a:schemeClr val="accent1"/>
              </a:solidFill>
              <a:latin typeface="Arial"/>
            </a:endParaRPr>
          </a:p>
        </p:txBody>
      </p:sp>
      <p:sp>
        <p:nvSpPr>
          <p:cNvPr id="28" name="Straight Connector 27"/>
          <p:cNvSpPr>
            <a:spLocks noChangeShapeType="1"/>
          </p:cNvSpPr>
          <p:nvPr/>
        </p:nvSpPr>
        <p:spPr bwMode="auto">
          <a:xfrm>
            <a:off x="1143000" y="4399651"/>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29" name="Rectangle 28"/>
          <p:cNvSpPr>
            <a:spLocks noChangeArrowheads="1"/>
          </p:cNvSpPr>
          <p:nvPr/>
        </p:nvSpPr>
        <p:spPr bwMode="auto">
          <a:xfrm>
            <a:off x="1371600" y="4399651"/>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n-US" altLang="x-none" sz="1000" b="1" dirty="0">
                <a:solidFill>
                  <a:schemeClr val="accent1"/>
                </a:solidFill>
                <a:latin typeface="Arial"/>
              </a:rPr>
              <a:t>4x3</a:t>
            </a:r>
            <a:endParaRPr lang="en-US" altLang="x-none" sz="1000" dirty="0">
              <a:solidFill>
                <a:schemeClr val="accent1"/>
              </a:solidFill>
              <a:latin typeface="Aria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431</Words>
  <Application>Microsoft Office PowerPoint</Application>
  <PresentationFormat>On-screen Show (16:9)</PresentationFormat>
  <Paragraphs>46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WidescreenPresentation</vt:lpstr>
      <vt:lpstr>East:  By the end of this section, we will evaluate who we are to classify characteristics of our bull’s eye chart.  South: We will show that we can do this by:       West: To know how well we are learning this, we will look for:       North: It is important for us to understand and evaluate our characteristics so we can make better career choices.</vt:lpstr>
      <vt:lpstr>Widescreen Presentation</vt:lpstr>
      <vt:lpstr>Widescreen Advantages</vt:lpstr>
      <vt:lpstr>Widescreen Graphics</vt:lpstr>
      <vt:lpstr>Widescreen Pictures</vt:lpstr>
      <vt:lpstr>Creating 16:9 Presentations</vt:lpstr>
      <vt:lpstr>Slide Show Tips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2014-07-30T18:45:20Z</dcterms:created>
  <dcterms:modified xsi:type="dcterms:W3CDTF">2014-07-31T14:23:17Z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