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4"/>
  </p:handoutMasterIdLst>
  <p:sldIdLst>
    <p:sldId id="308" r:id="rId2"/>
    <p:sldId id="263" r:id="rId3"/>
    <p:sldId id="286" r:id="rId4"/>
    <p:sldId id="266" r:id="rId5"/>
    <p:sldId id="312" r:id="rId6"/>
    <p:sldId id="258" r:id="rId7"/>
    <p:sldId id="307" r:id="rId8"/>
    <p:sldId id="260" r:id="rId9"/>
    <p:sldId id="261" r:id="rId10"/>
    <p:sldId id="262" r:id="rId11"/>
    <p:sldId id="267" r:id="rId12"/>
    <p:sldId id="317" r:id="rId13"/>
    <p:sldId id="268" r:id="rId14"/>
    <p:sldId id="269" r:id="rId15"/>
    <p:sldId id="273" r:id="rId16"/>
    <p:sldId id="316" r:id="rId17"/>
    <p:sldId id="298" r:id="rId18"/>
    <p:sldId id="299" r:id="rId19"/>
    <p:sldId id="300" r:id="rId20"/>
    <p:sldId id="302" r:id="rId21"/>
    <p:sldId id="301" r:id="rId22"/>
    <p:sldId id="303" r:id="rId23"/>
    <p:sldId id="304" r:id="rId24"/>
    <p:sldId id="271" r:id="rId25"/>
    <p:sldId id="285" r:id="rId26"/>
    <p:sldId id="284" r:id="rId27"/>
    <p:sldId id="274" r:id="rId28"/>
    <p:sldId id="275" r:id="rId29"/>
    <p:sldId id="277" r:id="rId30"/>
    <p:sldId id="278" r:id="rId31"/>
    <p:sldId id="280" r:id="rId32"/>
    <p:sldId id="281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5CF12"/>
    <a:srgbClr val="FFEA18"/>
    <a:srgbClr val="CC06A1"/>
    <a:srgbClr val="FFFFFF"/>
    <a:srgbClr val="BF0111"/>
    <a:srgbClr val="161FC0"/>
    <a:srgbClr val="1875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>
        <p:scale>
          <a:sx n="50" d="100"/>
          <a:sy n="50" d="100"/>
        </p:scale>
        <p:origin x="-644" y="-1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06E293-761C-43A5-BD67-0145F3F38A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308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00125" y="2297113"/>
            <a:ext cx="7772400" cy="1143000"/>
          </a:xfrm>
        </p:spPr>
        <p:txBody>
          <a:bodyPr/>
          <a:lstStyle>
            <a:lvl1pPr>
              <a:defRPr sz="42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581400"/>
            <a:ext cx="6400800" cy="1219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2B41118-3F5E-47AE-8C40-B6C8CF98094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CB23E-9E0E-4DED-8F87-E7E593B09A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18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42863"/>
            <a:ext cx="2082800" cy="54435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425" y="42863"/>
            <a:ext cx="6099175" cy="54435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C7450-3CC8-4404-9705-B510652E7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59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85AD4-E619-438E-B699-F971FDBC1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18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25BE6-0ADB-4145-8D4B-C8A8119D2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79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371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1E30D-165C-44D8-AD16-57BD7A5F0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600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7028B-E9CE-423E-8A03-F39193A73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70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63B4D-C194-4D06-B2CB-7004ABCE3E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44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BAA7A-53FD-417B-9718-10207AB368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6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CA36F-1BB0-463D-8F1A-164A69AE75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08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37C4A-E8C2-4F59-B2A5-B3804FC405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31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428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71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37FCAB99-69C3-4821-AA51-62F2D14CE1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azdec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azfbl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fccla.org/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hosa.org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azff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skillsusa.org/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skillsusa.org/IMAGES/logo.jpg" TargetMode="Externa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zfea.org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jpeg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Text Box 3076"/>
          <p:cNvSpPr txBox="1">
            <a:spLocks noChangeArrowheads="1"/>
          </p:cNvSpPr>
          <p:nvPr/>
        </p:nvSpPr>
        <p:spPr bwMode="auto">
          <a:xfrm>
            <a:off x="1524000" y="3200400"/>
            <a:ext cx="6629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b="1">
                <a:latin typeface="Times" pitchFamily="18" charset="0"/>
              </a:rPr>
              <a:t>Career and Technical Education</a:t>
            </a:r>
          </a:p>
          <a:p>
            <a:pPr algn="ctr">
              <a:spcBef>
                <a:spcPct val="50000"/>
              </a:spcBef>
            </a:pPr>
            <a:r>
              <a:rPr lang="en-US" altLang="en-US" b="1">
                <a:latin typeface="Times" pitchFamily="18" charset="0"/>
              </a:rPr>
              <a:t>Career and Technical Student Organizations</a:t>
            </a:r>
            <a:r>
              <a:rPr lang="en-US" altLang="en-US">
                <a:latin typeface="Times" pitchFamily="18" charset="0"/>
              </a:rPr>
              <a:t> </a:t>
            </a:r>
          </a:p>
        </p:txBody>
      </p:sp>
      <p:sp>
        <p:nvSpPr>
          <p:cNvPr id="112647" name="WordArt 3079"/>
          <p:cNvSpPr>
            <a:spLocks noChangeArrowheads="1" noChangeShapeType="1" noTextEdit="1"/>
          </p:cNvSpPr>
          <p:nvPr/>
        </p:nvSpPr>
        <p:spPr bwMode="auto">
          <a:xfrm>
            <a:off x="3105150" y="838200"/>
            <a:ext cx="50292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CTE and CTSOs</a:t>
            </a:r>
          </a:p>
        </p:txBody>
      </p:sp>
      <p:sp>
        <p:nvSpPr>
          <p:cNvPr id="112648" name="WordArt 3080"/>
          <p:cNvSpPr>
            <a:spLocks noChangeArrowheads="1" noChangeShapeType="1" noTextEdit="1"/>
          </p:cNvSpPr>
          <p:nvPr/>
        </p:nvSpPr>
        <p:spPr bwMode="auto">
          <a:xfrm>
            <a:off x="3200400" y="4953000"/>
            <a:ext cx="32766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chemeClr val="bg1"/>
                </a:solidFill>
                <a:latin typeface="Impact"/>
              </a:rPr>
              <a:t>Student Success</a:t>
            </a:r>
          </a:p>
        </p:txBody>
      </p:sp>
      <p:sp>
        <p:nvSpPr>
          <p:cNvPr id="112649" name="WordArt 3081"/>
          <p:cNvSpPr>
            <a:spLocks noChangeArrowheads="1" noChangeShapeType="1" noTextEdit="1"/>
          </p:cNvSpPr>
          <p:nvPr/>
        </p:nvSpPr>
        <p:spPr bwMode="auto">
          <a:xfrm>
            <a:off x="2743200" y="5867400"/>
            <a:ext cx="41148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solidFill>
                  <a:schemeClr val="bg1"/>
                </a:solidFill>
                <a:latin typeface="Impact"/>
              </a:rPr>
              <a:t>American Success</a:t>
            </a:r>
          </a:p>
        </p:txBody>
      </p:sp>
      <p:pic>
        <p:nvPicPr>
          <p:cNvPr id="125956" name="Picture 4" descr="http://t2.gstatic.com/images?q=tbn:ANd9GcQdKHg6zwJPPhWTgah13EWVwdaH3tSteqLNsnvvrt2OVy-ENvY3:www.chinleusd.k12.az.us/chs/files/2008/08/wildc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198"/>
            <a:ext cx="19812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57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autoUpdateAnimBg="0"/>
      <p:bldP spid="112647" grpId="0" animBg="1"/>
      <p:bldP spid="112648" grpId="0" animBg="1"/>
      <p:bldP spid="11264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These essential skills promote:</a:t>
            </a:r>
            <a:endParaRPr lang="en-US" altLang="en-US">
              <a:solidFill>
                <a:srgbClr val="FFFFFF"/>
              </a:solidFill>
            </a:endParaRPr>
          </a:p>
        </p:txBody>
      </p:sp>
      <p:grpSp>
        <p:nvGrpSpPr>
          <p:cNvPr id="15374" name="Group 14"/>
          <p:cNvGrpSpPr>
            <a:grpSpLocks/>
          </p:cNvGrpSpPr>
          <p:nvPr/>
        </p:nvGrpSpPr>
        <p:grpSpPr bwMode="auto">
          <a:xfrm>
            <a:off x="381000" y="1447800"/>
            <a:ext cx="3402013" cy="2584450"/>
            <a:chOff x="288" y="864"/>
            <a:chExt cx="2143" cy="1628"/>
          </a:xfrm>
        </p:grpSpPr>
        <p:pic>
          <p:nvPicPr>
            <p:cNvPr id="15368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912"/>
              <a:ext cx="1116" cy="1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288" y="864"/>
              <a:ext cx="214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latin typeface="Times" pitchFamily="18" charset="0"/>
                </a:rPr>
                <a:t>• Academic success</a:t>
              </a:r>
            </a:p>
          </p:txBody>
        </p:sp>
      </p:grpSp>
      <p:grpSp>
        <p:nvGrpSpPr>
          <p:cNvPr id="15378" name="Group 18"/>
          <p:cNvGrpSpPr>
            <a:grpSpLocks/>
          </p:cNvGrpSpPr>
          <p:nvPr/>
        </p:nvGrpSpPr>
        <p:grpSpPr bwMode="auto">
          <a:xfrm>
            <a:off x="4572000" y="1371600"/>
            <a:ext cx="2836863" cy="2362200"/>
            <a:chOff x="2736" y="816"/>
            <a:chExt cx="1787" cy="1488"/>
          </a:xfrm>
        </p:grpSpPr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3"/>
            <a:stretch>
              <a:fillRect/>
            </a:stretch>
          </p:blipFill>
          <p:spPr bwMode="auto">
            <a:xfrm>
              <a:off x="3092" y="900"/>
              <a:ext cx="1036" cy="1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2736" y="816"/>
              <a:ext cx="17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latin typeface="Times" pitchFamily="18" charset="0"/>
                </a:rPr>
                <a:t>• Career success</a:t>
              </a:r>
            </a:p>
          </p:txBody>
        </p:sp>
      </p:grpSp>
      <p:grpSp>
        <p:nvGrpSpPr>
          <p:cNvPr id="15376" name="Group 16"/>
          <p:cNvGrpSpPr>
            <a:grpSpLocks/>
          </p:cNvGrpSpPr>
          <p:nvPr/>
        </p:nvGrpSpPr>
        <p:grpSpPr bwMode="auto">
          <a:xfrm>
            <a:off x="5791200" y="3429000"/>
            <a:ext cx="3001963" cy="2560638"/>
            <a:chOff x="3744" y="2400"/>
            <a:chExt cx="1891" cy="1613"/>
          </a:xfrm>
        </p:grpSpPr>
        <p:pic>
          <p:nvPicPr>
            <p:cNvPr id="1536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2400"/>
              <a:ext cx="1092" cy="1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3744" y="3648"/>
              <a:ext cx="189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latin typeface="Times" pitchFamily="18" charset="0"/>
                </a:rPr>
                <a:t>• Self-confidence</a:t>
              </a:r>
            </a:p>
          </p:txBody>
        </p:sp>
      </p:grpSp>
      <p:grpSp>
        <p:nvGrpSpPr>
          <p:cNvPr id="15377" name="Group 17"/>
          <p:cNvGrpSpPr>
            <a:grpSpLocks/>
          </p:cNvGrpSpPr>
          <p:nvPr/>
        </p:nvGrpSpPr>
        <p:grpSpPr bwMode="auto">
          <a:xfrm>
            <a:off x="1905000" y="3429000"/>
            <a:ext cx="3217863" cy="2667000"/>
            <a:chOff x="288" y="2496"/>
            <a:chExt cx="2027" cy="1680"/>
          </a:xfrm>
        </p:grpSpPr>
        <p:pic>
          <p:nvPicPr>
            <p:cNvPr id="1536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496"/>
              <a:ext cx="1218" cy="1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288" y="3811"/>
              <a:ext cx="202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>
                  <a:latin typeface="Times" pitchFamily="18" charset="0"/>
                </a:rPr>
                <a:t>• Positive attitudes</a:t>
              </a:r>
            </a:p>
          </p:txBody>
        </p:sp>
      </p:grpSp>
    </p:spTree>
  </p:cSld>
  <p:clrMapOvr>
    <a:masterClrMapping/>
  </p:clrMapOvr>
  <p:transition advTm="117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8458200" cy="1143000"/>
          </a:xfrm>
        </p:spPr>
        <p:txBody>
          <a:bodyPr/>
          <a:lstStyle/>
          <a:p>
            <a:pPr algn="l"/>
            <a:r>
              <a:rPr lang="en-US" altLang="en-US" sz="3600" b="1">
                <a:solidFill>
                  <a:schemeClr val="bg1"/>
                </a:solidFill>
                <a:latin typeface="Arial" charset="0"/>
              </a:rPr>
              <a:t>CTE prepares students for: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748338" cy="4841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College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914400" y="1981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1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Careers </a:t>
            </a:r>
            <a:endParaRPr lang="en-US" altLang="en-US" sz="280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2895600" cy="2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298450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914400" y="2895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1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Life and leadership in their communities </a:t>
            </a:r>
            <a:endParaRPr lang="en-US" altLang="en-US" sz="2800"/>
          </a:p>
        </p:txBody>
      </p:sp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538" y="4170363"/>
            <a:ext cx="3065462" cy="20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108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 advAuto="0"/>
      <p:bldP spid="23557" grpId="0" build="p" autoUpdateAnimBg="0"/>
      <p:bldP spid="2356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C:\Users\Public\Pictures\Random Pics\CTE logo222.bm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r="17343"/>
          <a:stretch/>
        </p:blipFill>
        <p:spPr bwMode="auto">
          <a:xfrm>
            <a:off x="1219200" y="1829753"/>
            <a:ext cx="75628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199" y="1219200"/>
            <a:ext cx="2900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sz="3600" b="0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Impact"/>
              </a:rPr>
              <a:t>CTE and CTSOs</a:t>
            </a:r>
            <a:endParaRPr kumimoji="0" lang="en-US" sz="3600" b="0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Impac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5791200"/>
            <a:ext cx="2800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A Partnership for</a:t>
            </a:r>
            <a:b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</a:rPr>
              <a:t>Student Success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Student organizations are integral to instruction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524000"/>
            <a:ext cx="5334000" cy="83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Career and Technical Student Organizations (CTSOs)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Unique in public education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Co-curricular activities and  experiences for students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way CTE teaches employability skills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Strengthen CTE instruction overall</a:t>
            </a:r>
          </a:p>
        </p:txBody>
      </p:sp>
    </p:spTree>
  </p:cSld>
  <p:clrMapOvr>
    <a:masterClrMapping/>
  </p:clrMapOvr>
  <p:transition advTm="2217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533400" y="76200"/>
            <a:ext cx="9677400" cy="11430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FFFFFF"/>
                </a:solidFill>
                <a:latin typeface="Arial" charset="0"/>
              </a:rPr>
              <a:t>National </a:t>
            </a:r>
            <a:r>
              <a:rPr lang="en-US" altLang="en-US" sz="3600" b="1" dirty="0">
                <a:solidFill>
                  <a:srgbClr val="FFFFFF"/>
                </a:solidFill>
                <a:latin typeface="Arial" charset="0"/>
              </a:rPr>
              <a:t>co-curricular CTSO’s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7848600" cy="20447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800"/>
              <a:t>There is a CTSO for every discipline</a:t>
            </a:r>
          </a:p>
          <a:p>
            <a:pPr>
              <a:lnSpc>
                <a:spcPct val="110000"/>
              </a:lnSpc>
            </a:pPr>
            <a:r>
              <a:rPr lang="en-US" altLang="en-US" sz="2800"/>
              <a:t>Included in federal legislation</a:t>
            </a:r>
          </a:p>
          <a:p>
            <a:pPr>
              <a:lnSpc>
                <a:spcPct val="110000"/>
              </a:lnSpc>
            </a:pPr>
            <a:r>
              <a:rPr lang="en-US" altLang="en-US" sz="2800"/>
              <a:t>Endorsed by the National Association of Secondary School Principals</a:t>
            </a:r>
          </a:p>
          <a:p>
            <a:pPr>
              <a:lnSpc>
                <a:spcPct val="110000"/>
              </a:lnSpc>
            </a:pPr>
            <a:r>
              <a:rPr lang="en-US" altLang="en-US" sz="2800"/>
              <a:t>Recognized by the U.S. Department of Education</a:t>
            </a:r>
          </a:p>
          <a:p>
            <a:pPr>
              <a:lnSpc>
                <a:spcPct val="110000"/>
              </a:lnSpc>
            </a:pPr>
            <a:r>
              <a:rPr lang="en-US" altLang="en-US" sz="2800"/>
              <a:t>Supported by state directors of CTE and</a:t>
            </a:r>
          </a:p>
          <a:p>
            <a:pPr>
              <a:lnSpc>
                <a:spcPct val="110000"/>
              </a:lnSpc>
            </a:pPr>
            <a:r>
              <a:rPr lang="en-US" altLang="en-US" sz="2800"/>
              <a:t>Supported by state departments of education</a:t>
            </a:r>
          </a:p>
        </p:txBody>
      </p:sp>
    </p:spTree>
  </p:cSld>
  <p:clrMapOvr>
    <a:masterClrMapping/>
  </p:clrMapOvr>
  <p:transition advTm="1684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4724400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Together, they represent: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63675"/>
            <a:ext cx="7200900" cy="1801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Over 1.6 </a:t>
            </a:r>
            <a:r>
              <a:rPr lang="en-US" altLang="en-US" sz="2800" dirty="0"/>
              <a:t>million students annually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Over 58,000 </a:t>
            </a:r>
            <a:r>
              <a:rPr lang="en-US" altLang="en-US" sz="2800" dirty="0"/>
              <a:t>instructors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Over 45,500 </a:t>
            </a:r>
            <a:r>
              <a:rPr lang="en-US" altLang="en-US" sz="2800" dirty="0"/>
              <a:t>chapters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3,081 national business sponsors and partners</a:t>
            </a:r>
          </a:p>
        </p:txBody>
      </p:sp>
    </p:spTree>
  </p:cSld>
  <p:clrMapOvr>
    <a:masterClrMapping/>
  </p:clrMapOvr>
  <p:transition advTm="1035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latin typeface="Arial" charset="0"/>
              </a:rPr>
              <a:t>In </a:t>
            </a:r>
            <a:r>
              <a:rPr lang="en-US" altLang="en-US" sz="3600" b="1" dirty="0" smtClean="0">
                <a:latin typeface="Arial" charset="0"/>
              </a:rPr>
              <a:t>Arizona </a:t>
            </a:r>
            <a:r>
              <a:rPr lang="en-US" altLang="en-US" sz="3600" b="1" dirty="0">
                <a:latin typeface="Arial" charset="0"/>
              </a:rPr>
              <a:t>they represent: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Over 50,000 Students</a:t>
            </a:r>
          </a:p>
          <a:p>
            <a:r>
              <a:rPr lang="en-US" altLang="en-US" sz="2800" dirty="0"/>
              <a:t>Instructors</a:t>
            </a:r>
          </a:p>
          <a:p>
            <a:r>
              <a:rPr lang="en-US" altLang="en-US" sz="2800" dirty="0"/>
              <a:t>Chapters</a:t>
            </a:r>
          </a:p>
          <a:p>
            <a:r>
              <a:rPr lang="en-US" altLang="en-US" sz="2800" dirty="0"/>
              <a:t>Businesses and Sponsors</a:t>
            </a:r>
          </a:p>
          <a:p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5400" y="7620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Who are they?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1933" name="Picture 13" descr="http://t3.gstatic.com/images?q=tbn:ANd9GcRqvAGCkHMKzcyqwLWfwDIHAErFIDlBNkzzdg3NDVId7AjvPDkudg:www6.semo.edu/mktgclub/DECA%2520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76350"/>
            <a:ext cx="4695169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873375"/>
            <a:ext cx="6143625" cy="3841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b="1" dirty="0" smtClean="0"/>
              <a:t>An </a:t>
            </a:r>
            <a:r>
              <a:rPr lang="en-US" altLang="en-US" sz="3600" b="1" dirty="0"/>
              <a:t>Association of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b="1" dirty="0"/>
              <a:t>Marketing Students</a:t>
            </a:r>
            <a:endParaRPr lang="en-US" altLang="en-US" sz="2800" b="1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b="1" dirty="0"/>
          </a:p>
        </p:txBody>
      </p:sp>
      <p:pic>
        <p:nvPicPr>
          <p:cNvPr id="81936" name="Picture 16" descr="http://t1.gstatic.com/images?q=tbn:ANd9GcTIekax7SZbzdpo--9k8Ggd7BAEtBNiFTQZN4DMJ4lOJ-M6VcKx:elestoque.org/wp-content/uploads/2012/05/decaicdcSTO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81" y="4391024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30" name="Picture 2" descr="C:\Users\Watson-Murray\Pictures\2013-02-12 phone pics\phone pics 1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91012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44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5400" y="7620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Who are they?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39863"/>
            <a:ext cx="5748338" cy="31115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b="1" dirty="0"/>
              <a:t>Future Business Leaders of </a:t>
            </a:r>
            <a:r>
              <a:rPr lang="en-US" altLang="en-US" sz="3600" b="1" dirty="0" smtClean="0"/>
              <a:t>America</a:t>
            </a:r>
            <a:endParaRPr lang="en-US" altLang="en-US" sz="2800" b="1" dirty="0"/>
          </a:p>
        </p:txBody>
      </p:sp>
      <p:pic>
        <p:nvPicPr>
          <p:cNvPr id="129026" name="Picture 2" descr="http://t1.gstatic.com/images?q=tbn:ANd9GcSjzsiH0IGVNjyjG69dhg7Bv0YYccdR4cTUfMflbv3rQ31_gyEo:mountainvistaonline.org/wp-content/uploads/2011/05/fbla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649661"/>
            <a:ext cx="2343150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028" name="Picture 4" descr="http://t2.gstatic.com/images?q=tbn:ANd9GcQYyfIKt3o0LDFPUxWy0mMsy5UuT1YzTOBSZqEsjEn9KGO2ze2Z8w:mhshowler.com/wp-content/uploads/2013/04/fbla-1024x7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97285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4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35313"/>
            <a:ext cx="2889250" cy="35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5400" y="7620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Who are they?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95400"/>
            <a:ext cx="5943600" cy="609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/>
              <a:t>Family, Career and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/>
              <a:t>Community Leaders of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/>
              <a:t>America (FCCLA)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/>
              <a:t>Family &amp; Consumer Sciences Students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b="1"/>
          </a:p>
        </p:txBody>
      </p:sp>
      <p:pic>
        <p:nvPicPr>
          <p:cNvPr id="83979" name="Picture 1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429000"/>
            <a:ext cx="3556000" cy="199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52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algn="l"/>
            <a:r>
              <a:rPr lang="en-US" altLang="en-US" sz="3200" b="1">
                <a:solidFill>
                  <a:srgbClr val="FFFFFF"/>
                </a:solidFill>
                <a:latin typeface="Arial" charset="0"/>
              </a:rPr>
              <a:t>Career &amp; Technical Education=</a:t>
            </a:r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 student success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63675"/>
            <a:ext cx="7391400" cy="26511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/>
              <a:t>• 	It’s for students who want to “do” things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914400" y="2711450"/>
            <a:ext cx="5807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2800">
                <a:latin typeface="Times" pitchFamily="18" charset="0"/>
              </a:rPr>
              <a:t>•   It strengthens academic achievement</a:t>
            </a:r>
            <a:endParaRPr lang="en-US" altLang="en-US" sz="3200">
              <a:latin typeface="Times" pitchFamily="18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903288" y="205740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" pitchFamily="18" charset="0"/>
              </a:rPr>
              <a:t>•   It adds relevance to instruction</a:t>
            </a:r>
          </a:p>
        </p:txBody>
      </p:sp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4572000" cy="30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192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  <p:bldP spid="16393" grpId="0" autoUpdateAnimBg="0"/>
      <p:bldP spid="1639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1988"/>
            <a:ext cx="4922838" cy="32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5400" y="7620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Who are they?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1371600"/>
            <a:ext cx="5067300" cy="609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b="1"/>
              <a:t>Health Occupations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b="1"/>
              <a:t>Students of America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b="1"/>
              <a:t>(HOSA)</a:t>
            </a:r>
            <a:endParaRPr lang="en-US" altLang="en-US" sz="2800" b="1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b="1"/>
          </a:p>
        </p:txBody>
      </p:sp>
      <p:pic>
        <p:nvPicPr>
          <p:cNvPr id="86023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7600"/>
            <a:ext cx="1905000" cy="185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2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-1295400" y="7620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Who are they?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42900" y="1295400"/>
            <a:ext cx="8458200" cy="609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b="1"/>
              <a:t>National FFA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b="1"/>
              <a:t>Organization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altLang="en-US" sz="3600" b="1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85001" name="Picture 103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2181225" cy="271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000" name="Picture 1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7150"/>
            <a:ext cx="4724400" cy="327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48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5400" y="7620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Who are they?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1524000"/>
            <a:ext cx="8458200" cy="6096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400" b="1"/>
              <a:t>SkillsUSA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/>
              <a:t>Industrial Education Students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8704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74900"/>
            <a:ext cx="5113338" cy="326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3886200" y="2981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7050" name="Picture 10" descr="http://www.skillsusa.org/IMAGES/logo.jpg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3048000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46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5400" y="7620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Who are they?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371599"/>
            <a:ext cx="5295900" cy="1828801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b="1" dirty="0" smtClean="0"/>
              <a:t>Future Educators Association (FEA)</a:t>
            </a: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 dirty="0"/>
          </a:p>
        </p:txBody>
      </p:sp>
      <p:pic>
        <p:nvPicPr>
          <p:cNvPr id="88072" name="Picture 8" descr="http://t3.gstatic.com/images?q=tbn:ANd9GcRfWQoXniKhDDIUaE429rdzPzbp71WE_afJSxWUmc1WVT1ySXbgJCgbK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52998"/>
            <a:ext cx="51625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74" name="Picture 10" descr="http://t2.gstatic.com/images?q=tbn:ANd9GcQuI26e8IvF2IG7METqJqoEoGB9OSS3biQHoOVtWLhKLeuMUXRV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371600"/>
            <a:ext cx="1683056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1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0" y="7620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Value added to CTE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63675"/>
            <a:ext cx="5748338" cy="4397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Student identity</a:t>
            </a:r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86200"/>
            <a:ext cx="2438400" cy="236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914400" y="1447800"/>
            <a:ext cx="6781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2800"/>
          </a:p>
          <a:p>
            <a:pPr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Exciting activities supporting curriculum</a:t>
            </a:r>
          </a:p>
          <a:p>
            <a:pPr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Hands-on and academic applications</a:t>
            </a:r>
          </a:p>
          <a:p>
            <a:pPr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Student experiences including competitions and leadership seminars</a:t>
            </a:r>
            <a:endParaRPr lang="en-US" altLang="en-US" sz="2800"/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3706813"/>
            <a:ext cx="4624387" cy="284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292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autoUpdateAnimBg="0"/>
      <p:bldP spid="33795" grpId="0" build="p" autoUpdateAnimBg="0"/>
      <p:bldP spid="33798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63675"/>
            <a:ext cx="5748338" cy="395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Student experiences as citizens</a:t>
            </a:r>
          </a:p>
        </p:txBody>
      </p:sp>
      <p:pic>
        <p:nvPicPr>
          <p:cNvPr id="6349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288925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2971800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914400" y="2101850"/>
            <a:ext cx="4083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>
                <a:latin typeface="Times" pitchFamily="18" charset="0"/>
              </a:rPr>
              <a:t>•	Community involvement</a:t>
            </a:r>
            <a:endParaRPr lang="en-US" altLang="en-US" sz="3200">
              <a:latin typeface="Times" pitchFamily="18" charset="0"/>
            </a:endParaRPr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title"/>
          </p:nvPr>
        </p:nvSpPr>
        <p:spPr>
          <a:xfrm>
            <a:off x="-762000" y="76200"/>
            <a:ext cx="7772400" cy="1143000"/>
          </a:xfrm>
          <a:noFill/>
          <a:ln/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Value added to CTE</a:t>
            </a: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6350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45720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33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 advAuto="0"/>
      <p:bldP spid="63499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5748338" cy="593725"/>
          </a:xfrm>
        </p:spPr>
        <p:txBody>
          <a:bodyPr/>
          <a:lstStyle/>
          <a:p>
            <a:r>
              <a:rPr lang="en-US" altLang="en-US" sz="2800"/>
              <a:t>Industry partnerships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title"/>
          </p:nvPr>
        </p:nvSpPr>
        <p:spPr>
          <a:xfrm>
            <a:off x="-762000" y="76200"/>
            <a:ext cx="7772400" cy="1143000"/>
          </a:xfrm>
          <a:noFill/>
          <a:ln/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Value added to CTE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914400" y="1066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Char char="•"/>
            </a:pPr>
            <a:endParaRPr lang="en-US" altLang="en-US" sz="2800">
              <a:latin typeface="Times" pitchFamily="18" charset="0"/>
            </a:endParaRPr>
          </a:p>
          <a:p>
            <a:pPr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Involve industry in classroom and labs</a:t>
            </a:r>
          </a:p>
          <a:p>
            <a:pPr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Help CTE meet industry standards</a:t>
            </a:r>
          </a:p>
          <a:p>
            <a:pPr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National, state and local partnerships</a:t>
            </a:r>
          </a:p>
          <a:p>
            <a:pPr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Valued in the millions of dollars</a:t>
            </a:r>
          </a:p>
          <a:p>
            <a:pPr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Supporting students and instruction</a:t>
            </a:r>
            <a:endParaRPr lang="en-US" altLang="en-US" sz="2800"/>
          </a:p>
        </p:txBody>
      </p:sp>
      <p:pic>
        <p:nvPicPr>
          <p:cNvPr id="61472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43815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699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4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 advAuto="0"/>
      <p:bldP spid="6145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457200" y="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Examples of programs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620000" y="3657600"/>
            <a:ext cx="731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990600" y="38862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BF0111"/>
                </a:solidFill>
              </a:rPr>
              <a:t>Skill competitions based on national standards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990600" y="121920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BF0111"/>
                </a:solidFill>
              </a:rPr>
              <a:t>College scholarships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990600" y="1752600"/>
            <a:ext cx="464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BF0111"/>
                </a:solidFill>
              </a:rPr>
              <a:t>Instructor scholarships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990600" y="228600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BF0111"/>
                </a:solidFill>
              </a:rPr>
              <a:t>“Virtual Business Challenge”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990600" y="28194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BF0111"/>
                </a:solidFill>
              </a:rPr>
              <a:t>Student/instructor workshops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990600" y="33528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BF0111"/>
                </a:solidFill>
              </a:rPr>
              <a:t>Internet-based courses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990600" y="4419600"/>
            <a:ext cx="7010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BF0111"/>
                </a:solidFill>
              </a:rPr>
              <a:t>Technology Business Skills Certification</a:t>
            </a: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990600" y="4953000"/>
            <a:ext cx="754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BF0111"/>
                </a:solidFill>
              </a:rPr>
              <a:t>National Technology Achievement Award</a:t>
            </a: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990600" y="5486400"/>
            <a:ext cx="579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BF0111"/>
                </a:solidFill>
              </a:rPr>
              <a:t>“Directions” Officer Training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990600" y="6019800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sz="2800">
                <a:solidFill>
                  <a:srgbClr val="BF0111"/>
                </a:solidFill>
              </a:rPr>
              <a:t>“Professional Development Program”</a:t>
            </a:r>
          </a:p>
        </p:txBody>
      </p:sp>
    </p:spTree>
  </p:cSld>
  <p:clrMapOvr>
    <a:masterClrMapping/>
  </p:clrMapOvr>
  <p:transition advTm="1179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utoUpdateAnimBg="0"/>
      <p:bldP spid="40965" grpId="0" autoUpdateAnimBg="0"/>
      <p:bldP spid="40966" grpId="0" autoUpdateAnimBg="0"/>
      <p:bldP spid="40967" grpId="0" autoUpdateAnimBg="0"/>
      <p:bldP spid="40968" grpId="0" autoUpdateAnimBg="0"/>
      <p:bldP spid="40969" grpId="0" autoUpdateAnimBg="0"/>
      <p:bldP spid="40970" grpId="0" autoUpdateAnimBg="0"/>
      <p:bldP spid="40971" grpId="0" autoUpdateAnimBg="0"/>
      <p:bldP spid="40972" grpId="0" autoUpdateAnimBg="0"/>
      <p:bldP spid="40973" grpId="0" autoUpdateAnimBg="0"/>
      <p:bldP spid="4097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429000"/>
            <a:ext cx="4486275" cy="296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chemeClr val="bg1"/>
                </a:solidFill>
                <a:latin typeface="Arial" charset="0"/>
              </a:rPr>
              <a:t>CTSOs connect students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5749925" cy="2682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To each other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609600" y="609600"/>
            <a:ext cx="6934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11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30000"/>
              </a:lnSpc>
            </a:pPr>
            <a:endParaRPr lang="en-US" altLang="en-US" sz="2800"/>
          </a:p>
          <a:p>
            <a:pPr>
              <a:lnSpc>
                <a:spcPct val="130000"/>
              </a:lnSpc>
            </a:pPr>
            <a:endParaRPr lang="en-US" altLang="en-US" sz="2800">
              <a:latin typeface="Times" pitchFamily="18" charset="0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To industry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To their instructors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CTSOs connect students to their individual success</a:t>
            </a: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We leave no child behind</a:t>
            </a:r>
            <a:endParaRPr lang="en-US" altLang="en-US" sz="2800"/>
          </a:p>
        </p:txBody>
      </p:sp>
    </p:spTree>
  </p:cSld>
  <p:clrMapOvr>
    <a:masterClrMapping/>
  </p:clrMapOvr>
  <p:transition advTm="1219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0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build="p" autoUpdateAnimBg="0"/>
      <p:bldP spid="43014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pPr algn="l"/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Student Success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4876800" cy="13017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There are 13 million students in high school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Each one wants to be successful at work and in life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 sz="2800"/>
              <a:t>CTE and CTSOs are dedicated to helping each student reach that goal</a:t>
            </a:r>
            <a:endParaRPr lang="en-US" altLang="en-US" sz="240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446213"/>
            <a:ext cx="3203575" cy="4878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603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 algn="l"/>
            <a:r>
              <a:rPr lang="en-US" altLang="en-US" sz="3200" b="1">
                <a:solidFill>
                  <a:srgbClr val="FFFFFF"/>
                </a:solidFill>
                <a:latin typeface="Arial" charset="0"/>
              </a:rPr>
              <a:t>Career &amp; Technical Education students</a:t>
            </a:r>
            <a:endParaRPr lang="en-US" altLang="en-US" sz="3200"/>
          </a:p>
        </p:txBody>
      </p:sp>
      <p:sp>
        <p:nvSpPr>
          <p:cNvPr id="655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5748338" cy="10985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•	Learn by doing.</a:t>
            </a:r>
          </a:p>
        </p:txBody>
      </p:sp>
      <p:pic>
        <p:nvPicPr>
          <p:cNvPr id="65541" name="Picture 1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378200"/>
            <a:ext cx="49530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Rectangle 1030"/>
          <p:cNvSpPr>
            <a:spLocks noChangeArrowheads="1"/>
          </p:cNvSpPr>
          <p:nvPr/>
        </p:nvSpPr>
        <p:spPr bwMode="auto">
          <a:xfrm>
            <a:off x="838200" y="1676400"/>
            <a:ext cx="777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8138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2800">
              <a:latin typeface="Times" pitchFamily="18" charset="0"/>
            </a:endParaRPr>
          </a:p>
          <a:p>
            <a:r>
              <a:rPr lang="en-US" altLang="en-US" sz="2800">
                <a:latin typeface="Times" pitchFamily="18" charset="0"/>
              </a:rPr>
              <a:t>•	The skills they learn lead to careers. . .</a:t>
            </a:r>
          </a:p>
          <a:p>
            <a:endParaRPr lang="en-US" altLang="en-US" sz="2800">
              <a:latin typeface="Times" pitchFamily="18" charset="0"/>
            </a:endParaRPr>
          </a:p>
          <a:p>
            <a:r>
              <a:rPr lang="en-US" altLang="en-US" sz="2800">
                <a:latin typeface="Times" pitchFamily="18" charset="0"/>
              </a:rPr>
              <a:t>•	Careers America is counting on</a:t>
            </a:r>
          </a:p>
        </p:txBody>
      </p:sp>
    </p:spTree>
  </p:cSld>
  <p:clrMapOvr>
    <a:masterClrMapping/>
  </p:clrMapOvr>
  <p:transition advTm="88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5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build="p" autoUpdateAnimBg="0"/>
      <p:bldP spid="6554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" r="2817"/>
          <a:stretch>
            <a:fillRect/>
          </a:stretch>
        </p:blipFill>
        <p:spPr bwMode="auto">
          <a:xfrm>
            <a:off x="3124200" y="3736975"/>
            <a:ext cx="5257800" cy="271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CTE prepares students for success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838200" y="16002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4025" indent="-4540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70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90000"/>
              </a:lnSpc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College</a:t>
            </a:r>
          </a:p>
          <a:p>
            <a:pPr>
              <a:lnSpc>
                <a:spcPct val="190000"/>
              </a:lnSpc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Career</a:t>
            </a:r>
          </a:p>
          <a:p>
            <a:pPr>
              <a:lnSpc>
                <a:spcPct val="190000"/>
              </a:lnSpc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Community</a:t>
            </a:r>
            <a:endParaRPr lang="en-US" altLang="en-US" sz="2800"/>
          </a:p>
        </p:txBody>
      </p:sp>
    </p:spTree>
  </p:cSld>
  <p:clrMapOvr>
    <a:masterClrMapping/>
  </p:clrMapOvr>
  <p:transition advTm="561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autoUpdateAnimBg="0"/>
      <p:bldP spid="49156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93726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CTSOs make the success connection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06600"/>
            <a:ext cx="6142038" cy="43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Personal skills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838200" y="1981200"/>
            <a:ext cx="7772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2800"/>
          </a:p>
          <a:p>
            <a:pPr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Professional skills</a:t>
            </a:r>
          </a:p>
          <a:p>
            <a:pPr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Experiences</a:t>
            </a:r>
          </a:p>
          <a:p>
            <a:pPr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Networking</a:t>
            </a:r>
          </a:p>
          <a:p>
            <a:pPr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Self-esteem</a:t>
            </a:r>
          </a:p>
          <a:p>
            <a:pPr>
              <a:buFontTx/>
              <a:buChar char="•"/>
            </a:pPr>
            <a:r>
              <a:rPr lang="en-US" altLang="en-US" sz="2800">
                <a:latin typeface="Times" pitchFamily="18" charset="0"/>
              </a:rPr>
              <a:t>Leadership</a:t>
            </a:r>
            <a:endParaRPr lang="en-US" altLang="en-US" sz="280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0"/>
            <a:ext cx="4398963" cy="252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944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 autoUpdateAnimBg="0"/>
      <p:bldP spid="52227" grpId="0" build="p" autoUpdateAnimBg="0" advAuto="0"/>
      <p:bldP spid="52228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0"/>
            <a:ext cx="3203575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772400" cy="1143000"/>
          </a:xfrm>
        </p:spPr>
        <p:txBody>
          <a:bodyPr/>
          <a:lstStyle/>
          <a:p>
            <a:pPr algn="l"/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Student organizations help:</a:t>
            </a:r>
            <a:br>
              <a:rPr lang="en-US" altLang="en-US" sz="3600" b="1">
                <a:solidFill>
                  <a:srgbClr val="FFFFFF"/>
                </a:solidFill>
                <a:latin typeface="Arial" charset="0"/>
              </a:rPr>
            </a:b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30413"/>
            <a:ext cx="7010400" cy="162718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800"/>
              <a:t>Instructors teach</a:t>
            </a:r>
          </a:p>
          <a:p>
            <a:pPr>
              <a:lnSpc>
                <a:spcPct val="110000"/>
              </a:lnSpc>
            </a:pPr>
            <a:r>
              <a:rPr lang="en-US" altLang="en-US" sz="2800"/>
              <a:t>Industry find qualified workers</a:t>
            </a:r>
          </a:p>
          <a:p>
            <a:pPr>
              <a:lnSpc>
                <a:spcPct val="110000"/>
              </a:lnSpc>
            </a:pPr>
            <a:r>
              <a:rPr lang="en-US" altLang="en-US" sz="2800"/>
              <a:t>Students learn skills for success</a:t>
            </a:r>
          </a:p>
          <a:p>
            <a:pPr>
              <a:lnSpc>
                <a:spcPct val="110000"/>
              </a:lnSpc>
            </a:pPr>
            <a:r>
              <a:rPr lang="en-US" altLang="en-US" sz="2800"/>
              <a:t>Our economy grow</a:t>
            </a:r>
          </a:p>
        </p:txBody>
      </p:sp>
    </p:spTree>
  </p:cSld>
  <p:clrMapOvr>
    <a:masterClrMapping/>
  </p:clrMapOvr>
  <p:transition advTm="971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50" name="Group 22"/>
          <p:cNvGrpSpPr>
            <a:grpSpLocks/>
          </p:cNvGrpSpPr>
          <p:nvPr/>
        </p:nvGrpSpPr>
        <p:grpSpPr bwMode="auto">
          <a:xfrm>
            <a:off x="1509713" y="2438400"/>
            <a:ext cx="6124575" cy="2895600"/>
            <a:chOff x="951" y="1536"/>
            <a:chExt cx="3858" cy="1824"/>
          </a:xfrm>
        </p:grpSpPr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120" b="12737"/>
            <a:stretch>
              <a:fillRect/>
            </a:stretch>
          </p:blipFill>
          <p:spPr bwMode="auto">
            <a:xfrm>
              <a:off x="951" y="1536"/>
              <a:ext cx="3858" cy="1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49" name="Text Box 21"/>
            <p:cNvSpPr txBox="1">
              <a:spLocks noChangeArrowheads="1"/>
            </p:cNvSpPr>
            <p:nvPr/>
          </p:nvSpPr>
          <p:spPr bwMode="auto">
            <a:xfrm>
              <a:off x="2496" y="1968"/>
              <a:ext cx="7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3200" b="1"/>
                <a:t>JOBS</a:t>
              </a:r>
            </a:p>
          </p:txBody>
        </p:sp>
      </p:grp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295400" y="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Career outlook</a:t>
            </a: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181600"/>
            <a:ext cx="4038600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65% of all jobs are skilled occupations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57200" y="1447800"/>
            <a:ext cx="5741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" pitchFamily="18" charset="0"/>
              </a:rPr>
              <a:t>Only 20% of all jobs are in professions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3810000" y="1981200"/>
            <a:ext cx="16002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137150" y="5181600"/>
            <a:ext cx="3549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latin typeface="Times" pitchFamily="18" charset="0"/>
              </a:rPr>
              <a:t>Only 15% are unskilled</a:t>
            </a: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6629400" y="3429000"/>
            <a:ext cx="99060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V="1">
            <a:off x="1981200" y="3657600"/>
            <a:ext cx="13716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5257800" y="5943600"/>
            <a:ext cx="2895600" cy="366713"/>
          </a:xfrm>
          <a:prstGeom prst="rect">
            <a:avLst/>
          </a:prstGeom>
          <a:solidFill>
            <a:srgbClr val="BF0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FFFFFF"/>
                </a:solidFill>
              </a:rPr>
              <a:t>Source: U.S. Dept. of Labor</a:t>
            </a:r>
            <a:endParaRPr lang="en-US" altLang="en-US" sz="1800" b="1"/>
          </a:p>
        </p:txBody>
      </p:sp>
    </p:spTree>
  </p:cSld>
  <p:clrMapOvr>
    <a:masterClrMapping/>
  </p:clrMapOvr>
  <p:transition advTm="1212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/>
      <p:bldP spid="22536" grpId="0" autoUpdateAnimBg="0"/>
      <p:bldP spid="22537" grpId="0" animBg="1"/>
      <p:bldP spid="22538" grpId="0" autoUpdateAnimBg="0"/>
      <p:bldP spid="22539" grpId="0" animBg="1"/>
      <p:bldP spid="22543" grpId="0" animBg="1"/>
      <p:bldP spid="22551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2863"/>
            <a:ext cx="7543800" cy="1143000"/>
          </a:xfrm>
        </p:spPr>
        <p:txBody>
          <a:bodyPr/>
          <a:lstStyle/>
          <a:p>
            <a:pPr algn="l"/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Career outlook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Largest, fastest-growing part of American economy is the technical workforce.</a:t>
            </a:r>
          </a:p>
          <a:p>
            <a:r>
              <a:rPr lang="en-US" altLang="en-US"/>
              <a:t>Occupational skills are in demand and well paid.</a:t>
            </a:r>
          </a:p>
        </p:txBody>
      </p:sp>
      <p:graphicFrame>
        <p:nvGraphicFramePr>
          <p:cNvPr id="117769" name="Object 9"/>
          <p:cNvGraphicFramePr>
            <a:graphicFrameLocks noChangeAspect="1"/>
          </p:cNvGraphicFramePr>
          <p:nvPr/>
        </p:nvGraphicFramePr>
        <p:xfrm>
          <a:off x="6705600" y="3581400"/>
          <a:ext cx="1828800" cy="171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4" name="Chart" r:id="rId4" imgW="2096042" imgH="1962632" progId="MSGraph.Chart.8">
                  <p:embed followColorScheme="full"/>
                </p:oleObj>
              </mc:Choice>
              <mc:Fallback>
                <p:oleObj name="Chart" r:id="rId4" imgW="2096042" imgH="1962632" progId="MSGraph.Chart.8">
                  <p:embed followColorScheme="full"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581400"/>
                        <a:ext cx="1828800" cy="171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777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3352800" cy="32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98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 autoUpdateAnimBg="0"/>
      <p:bldP spid="117763" grpId="0" build="p" autoUpdateAnimBg="0" advAuto="0"/>
      <p:bldOleChart spid="1177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76200"/>
            <a:ext cx="77724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Who takes CTE courses?</a:t>
            </a:r>
            <a:endParaRPr lang="en-US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79550"/>
            <a:ext cx="7620000" cy="11874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96% of all high school students take a course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20% of all high school credits are in CTE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44% take three or more Career and Technical Education classes</a:t>
            </a: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grpSp>
        <p:nvGrpSpPr>
          <p:cNvPr id="6159" name="Group 15"/>
          <p:cNvGrpSpPr>
            <a:grpSpLocks/>
          </p:cNvGrpSpPr>
          <p:nvPr/>
        </p:nvGrpSpPr>
        <p:grpSpPr bwMode="auto">
          <a:xfrm>
            <a:off x="304800" y="3657600"/>
            <a:ext cx="8412163" cy="2438400"/>
            <a:chOff x="192" y="2304"/>
            <a:chExt cx="5299" cy="1536"/>
          </a:xfrm>
        </p:grpSpPr>
        <p:grpSp>
          <p:nvGrpSpPr>
            <p:cNvPr id="6156" name="Group 12"/>
            <p:cNvGrpSpPr>
              <a:grpSpLocks/>
            </p:cNvGrpSpPr>
            <p:nvPr/>
          </p:nvGrpSpPr>
          <p:grpSpPr bwMode="auto">
            <a:xfrm>
              <a:off x="192" y="2400"/>
              <a:ext cx="1865" cy="1392"/>
              <a:chOff x="192" y="2400"/>
              <a:chExt cx="1865" cy="1392"/>
            </a:xfrm>
          </p:grpSpPr>
          <p:pic>
            <p:nvPicPr>
              <p:cNvPr id="6149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2400"/>
                <a:ext cx="901" cy="1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0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2592"/>
                <a:ext cx="905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157" name="Group 13"/>
            <p:cNvGrpSpPr>
              <a:grpSpLocks/>
            </p:cNvGrpSpPr>
            <p:nvPr/>
          </p:nvGrpSpPr>
          <p:grpSpPr bwMode="auto">
            <a:xfrm>
              <a:off x="2112" y="2304"/>
              <a:ext cx="1700" cy="1536"/>
              <a:chOff x="2112" y="2304"/>
              <a:chExt cx="1700" cy="1536"/>
            </a:xfrm>
          </p:grpSpPr>
          <p:pic>
            <p:nvPicPr>
              <p:cNvPr id="6151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304"/>
                <a:ext cx="842" cy="11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6" y="2640"/>
                <a:ext cx="836" cy="1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158" name="Group 14"/>
            <p:cNvGrpSpPr>
              <a:grpSpLocks/>
            </p:cNvGrpSpPr>
            <p:nvPr/>
          </p:nvGrpSpPr>
          <p:grpSpPr bwMode="auto">
            <a:xfrm>
              <a:off x="3840" y="2306"/>
              <a:ext cx="1651" cy="1438"/>
              <a:chOff x="3840" y="2306"/>
              <a:chExt cx="1651" cy="1438"/>
            </a:xfrm>
          </p:grpSpPr>
          <p:pic>
            <p:nvPicPr>
              <p:cNvPr id="6153" name="Picture 9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2306"/>
                <a:ext cx="852" cy="1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4" name="Picture 10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7" y="2496"/>
                <a:ext cx="854" cy="1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2895600" y="6248400"/>
            <a:ext cx="3289300" cy="366713"/>
          </a:xfrm>
          <a:prstGeom prst="rect">
            <a:avLst/>
          </a:prstGeom>
          <a:solidFill>
            <a:srgbClr val="BF011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rgbClr val="FFFFFF"/>
                </a:solidFill>
              </a:rPr>
              <a:t>Source: U.S. Dept. of Education</a:t>
            </a:r>
            <a:endParaRPr lang="en-US" altLang="en-US" sz="1800" b="1"/>
          </a:p>
        </p:txBody>
      </p:sp>
    </p:spTree>
  </p:cSld>
  <p:clrMapOvr>
    <a:masterClrMapping/>
  </p:clrMapOvr>
  <p:transition advTm="1427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  <p:bldP spid="616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2590800" cy="181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7" t="19354" r="16483" b="19815"/>
          <a:stretch>
            <a:fillRect/>
          </a:stretch>
        </p:blipFill>
        <p:spPr bwMode="auto">
          <a:xfrm>
            <a:off x="5638800" y="1524000"/>
            <a:ext cx="1905000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84663"/>
            <a:ext cx="2895600" cy="173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6" name="Rectangle 10"/>
          <p:cNvSpPr>
            <a:spLocks noChangeArrowheads="1"/>
          </p:cNvSpPr>
          <p:nvPr/>
        </p:nvSpPr>
        <p:spPr bwMode="auto">
          <a:xfrm>
            <a:off x="4724400" y="3429000"/>
            <a:ext cx="3659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Times" pitchFamily="18" charset="0"/>
              </a:rPr>
              <a:t>Academic skills</a:t>
            </a:r>
          </a:p>
        </p:txBody>
      </p:sp>
      <p:sp>
        <p:nvSpPr>
          <p:cNvPr id="111627" name="Rectangle 11"/>
          <p:cNvSpPr>
            <a:spLocks noChangeArrowheads="1"/>
          </p:cNvSpPr>
          <p:nvPr/>
        </p:nvSpPr>
        <p:spPr bwMode="auto">
          <a:xfrm>
            <a:off x="531813" y="6096000"/>
            <a:ext cx="3659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Times" pitchFamily="18" charset="0"/>
              </a:rPr>
              <a:t>Job skills</a:t>
            </a:r>
          </a:p>
        </p:txBody>
      </p:sp>
      <p:sp>
        <p:nvSpPr>
          <p:cNvPr id="111628" name="Rectangle 12"/>
          <p:cNvSpPr>
            <a:spLocks noChangeArrowheads="1"/>
          </p:cNvSpPr>
          <p:nvPr/>
        </p:nvSpPr>
        <p:spPr bwMode="auto">
          <a:xfrm>
            <a:off x="4875213" y="6096000"/>
            <a:ext cx="36591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Times" pitchFamily="18" charset="0"/>
              </a:rPr>
              <a:t>Employability skills</a:t>
            </a:r>
          </a:p>
        </p:txBody>
      </p:sp>
      <p:sp>
        <p:nvSpPr>
          <p:cNvPr id="111629" name="WordArt 13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42672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>
                <a:solidFill>
                  <a:srgbClr val="000000"/>
                </a:solidFill>
                <a:latin typeface="Impact"/>
              </a:rPr>
              <a:t>CTE </a:t>
            </a:r>
            <a:r>
              <a:rPr lang="en-US" sz="2800" kern="10" dirty="0" smtClean="0">
                <a:solidFill>
                  <a:srgbClr val="000000"/>
                </a:solidFill>
                <a:latin typeface="Impact"/>
              </a:rPr>
              <a:t>teaches….</a:t>
            </a:r>
            <a:endParaRPr lang="en-US" sz="2800" kern="10" dirty="0">
              <a:solidFill>
                <a:srgbClr val="000000"/>
              </a:solidFill>
              <a:latin typeface="Impact"/>
            </a:endParaRPr>
          </a:p>
        </p:txBody>
      </p:sp>
      <p:sp>
        <p:nvSpPr>
          <p:cNvPr id="111637" name="Rectangle 2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839200" cy="1143000"/>
          </a:xfrm>
          <a:noFill/>
          <a:ln/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What do students need to succeed?</a:t>
            </a: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6896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42863"/>
            <a:ext cx="8562975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What are employability skills?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46263"/>
            <a:ext cx="5748338" cy="439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Communications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9906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38138" indent="-3381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20000"/>
              </a:lnSpc>
            </a:pPr>
            <a:endParaRPr lang="en-US" altLang="en-US" sz="2800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800" dirty="0">
                <a:latin typeface="Times" pitchFamily="18" charset="0"/>
              </a:rPr>
              <a:t>Team working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800" dirty="0">
                <a:latin typeface="Times" pitchFamily="18" charset="0"/>
              </a:rPr>
              <a:t>Leadership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800" dirty="0">
                <a:latin typeface="Times" pitchFamily="18" charset="0"/>
              </a:rPr>
              <a:t>Goal setting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800" dirty="0">
                <a:latin typeface="Times" pitchFamily="18" charset="0"/>
              </a:rPr>
              <a:t>Resource management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800" dirty="0">
                <a:latin typeface="Times" pitchFamily="18" charset="0"/>
              </a:rPr>
              <a:t>Using technology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800" dirty="0">
                <a:latin typeface="Times" pitchFamily="18" charset="0"/>
              </a:rPr>
              <a:t>Personal responsibility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en-US" sz="2800" dirty="0">
                <a:latin typeface="Times" pitchFamily="18" charset="0"/>
              </a:rPr>
              <a:t>Higher-order thinking</a:t>
            </a:r>
            <a:endParaRPr lang="en-US" altLang="en-US" sz="2800" dirty="0"/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657600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534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 advAuto="0"/>
      <p:bldP spid="11270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FFFFF"/>
                </a:solidFill>
                <a:latin typeface="Arial" charset="0"/>
              </a:rPr>
              <a:t>Are employability skills important</a:t>
            </a:r>
            <a:r>
              <a:rPr lang="en-US" altLang="en-US" sz="4000" b="1">
                <a:solidFill>
                  <a:srgbClr val="FFFFFF"/>
                </a:solidFill>
                <a:latin typeface="Arial" charset="0"/>
              </a:rPr>
              <a:t>?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314575"/>
            <a:ext cx="7010400" cy="12668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b="1"/>
              <a:t>“The major skills lacking in. . .workers are basic employability skills. . .”</a:t>
            </a:r>
            <a:endParaRPr lang="en-US" altLang="en-US" sz="2800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905000" y="3733800"/>
            <a:ext cx="5700713" cy="466725"/>
          </a:xfrm>
          <a:prstGeom prst="rect">
            <a:avLst/>
          </a:prstGeom>
          <a:solidFill>
            <a:srgbClr val="BF011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FFFF"/>
                </a:solidFill>
                <a:latin typeface="Times" pitchFamily="18" charset="0"/>
              </a:rPr>
              <a:t>National Association of Manufacturers, 2001</a:t>
            </a:r>
            <a:endParaRPr lang="en-US" altLang="en-US" sz="3200">
              <a:latin typeface="Times" pitchFamily="18" charset="0"/>
            </a:endParaRPr>
          </a:p>
        </p:txBody>
      </p:sp>
    </p:spTree>
  </p:cSld>
  <p:clrMapOvr>
    <a:masterClrMapping/>
  </p:clrMapOvr>
  <p:transition advTm="1118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375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 advAuto="0"/>
      <p:bldP spid="13316" grpId="0" animBg="1" autoUpdateAnimBg="0"/>
    </p:bldLst>
  </p:timing>
</p:sld>
</file>

<file path=ppt/theme/theme1.xml><?xml version="1.0" encoding="utf-8"?>
<a:theme xmlns:a="http://schemas.openxmlformats.org/drawingml/2006/main" name="MELLOB~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121FF"/>
      </a:hlink>
      <a:folHlink>
        <a:srgbClr val="B2B2B2"/>
      </a:folHlink>
    </a:clrScheme>
    <a:fontScheme name="MELLOB~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ELLOB~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LOB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LLOB~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LOB~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LOB~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LOB~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LLOB~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CC99FF"/>
    </a:accent1>
    <a:accent2>
      <a:srgbClr val="990033"/>
    </a:accent2>
    <a:accent3>
      <a:srgbClr val="FFFFFF"/>
    </a:accent3>
    <a:accent4>
      <a:srgbClr val="000000"/>
    </a:accent4>
    <a:accent5>
      <a:srgbClr val="E2CAFF"/>
    </a:accent5>
    <a:accent6>
      <a:srgbClr val="8A002D"/>
    </a:accent6>
    <a:hlink>
      <a:srgbClr val="FFFFCC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010328_1001:STATI~19:PPPGE~21.POT</Template>
  <TotalTime>2184</TotalTime>
  <Words>626</Words>
  <Application>Microsoft Office PowerPoint</Application>
  <PresentationFormat>On-screen Show (4:3)</PresentationFormat>
  <Paragraphs>164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MELLOB~1</vt:lpstr>
      <vt:lpstr>Chart</vt:lpstr>
      <vt:lpstr>PowerPoint Presentation</vt:lpstr>
      <vt:lpstr>Career &amp; Technical Education= student success</vt:lpstr>
      <vt:lpstr>Career &amp; Technical Education students</vt:lpstr>
      <vt:lpstr>Career outlook</vt:lpstr>
      <vt:lpstr>Career outlook</vt:lpstr>
      <vt:lpstr>Who takes CTE courses?</vt:lpstr>
      <vt:lpstr>What do students need to succeed?</vt:lpstr>
      <vt:lpstr>What are employability skills?</vt:lpstr>
      <vt:lpstr>Are employability skills important?</vt:lpstr>
      <vt:lpstr>These essential skills promote:</vt:lpstr>
      <vt:lpstr>CTE prepares students for:</vt:lpstr>
      <vt:lpstr>PowerPoint Presentation</vt:lpstr>
      <vt:lpstr>Student organizations are integral to instruction</vt:lpstr>
      <vt:lpstr>National co-curricular CTSO’s</vt:lpstr>
      <vt:lpstr>Together, they represent:</vt:lpstr>
      <vt:lpstr>In Arizona they represent:</vt:lpstr>
      <vt:lpstr>Who are they?</vt:lpstr>
      <vt:lpstr>Who are they?</vt:lpstr>
      <vt:lpstr>Who are they?</vt:lpstr>
      <vt:lpstr>Who are they?</vt:lpstr>
      <vt:lpstr>Who are they?</vt:lpstr>
      <vt:lpstr>Who are they?</vt:lpstr>
      <vt:lpstr>Who are they?</vt:lpstr>
      <vt:lpstr>Value added to CTE</vt:lpstr>
      <vt:lpstr>Value added to CTE</vt:lpstr>
      <vt:lpstr>Value added to CTE</vt:lpstr>
      <vt:lpstr>Examples of programs</vt:lpstr>
      <vt:lpstr>CTSOs connect students</vt:lpstr>
      <vt:lpstr>Student Success</vt:lpstr>
      <vt:lpstr>CTE prepares students for success</vt:lpstr>
      <vt:lpstr>CTSOs make the success connection</vt:lpstr>
      <vt:lpstr>Student organizations help: </vt:lpstr>
    </vt:vector>
  </TitlesOfParts>
  <Company>Holdsworth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Tom Holdsworth</dc:creator>
  <cp:lastModifiedBy>sgjimmy</cp:lastModifiedBy>
  <cp:revision>174</cp:revision>
  <dcterms:created xsi:type="dcterms:W3CDTF">2002-04-10T05:55:26Z</dcterms:created>
  <dcterms:modified xsi:type="dcterms:W3CDTF">2013-08-08T20:19:30Z</dcterms:modified>
</cp:coreProperties>
</file>